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24688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4EAFF"/>
    <a:srgbClr val="C1E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563"/>
    <p:restoredTop sz="94643"/>
  </p:normalViewPr>
  <p:slideViewPr>
    <p:cSldViewPr snapToGrid="0" snapToObjects="1">
      <p:cViewPr>
        <p:scale>
          <a:sx n="50" d="100"/>
          <a:sy n="50" d="100"/>
        </p:scale>
        <p:origin x="152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882" y="0"/>
            <a:ext cx="43891201" cy="3429000"/>
          </a:xfrm>
          <a:prstGeom prst="rect">
            <a:avLst/>
          </a:prstGeom>
          <a:gradFill>
            <a:gsLst>
              <a:gs pos="0">
                <a:srgbClr val="CBCBCB"/>
              </a:gs>
              <a:gs pos="100000">
                <a:srgbClr val="424242"/>
              </a:gs>
            </a:gsLst>
            <a:lin ang="5400000"/>
          </a:gradFill>
          <a:ln w="3175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</p:spPr>
        <p:txBody>
          <a:bodyPr lIns="60959" tIns="60959" rIns="60959" bIns="60959" anchor="ctr"/>
          <a:lstStyle/>
          <a:p>
            <a:pPr defTabSz="1485900">
              <a:defRPr sz="5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 rot="10800000">
            <a:off x="0" y="22631400"/>
            <a:ext cx="43891201" cy="2057400"/>
          </a:xfrm>
          <a:prstGeom prst="rect">
            <a:avLst/>
          </a:prstGeom>
          <a:gradFill>
            <a:gsLst>
              <a:gs pos="0">
                <a:srgbClr val="CBCBCB"/>
              </a:gs>
              <a:gs pos="100000">
                <a:srgbClr val="424242"/>
              </a:gs>
            </a:gsLst>
            <a:lin ang="5400000"/>
          </a:gradFill>
          <a:ln w="3175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</p:spPr>
        <p:txBody>
          <a:bodyPr lIns="60959" tIns="60959" rIns="60959" bIns="60959" anchor="ctr"/>
          <a:lstStyle/>
          <a:p>
            <a:pPr defTabSz="1485900">
              <a:defRPr sz="5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Line"/>
          <p:cNvSpPr/>
          <p:nvPr/>
        </p:nvSpPr>
        <p:spPr>
          <a:xfrm flipH="1">
            <a:off x="21945600" y="3429000"/>
            <a:ext cx="1" cy="19202401"/>
          </a:xfrm>
          <a:prstGeom prst="line">
            <a:avLst/>
          </a:prstGeom>
          <a:ln w="12700">
            <a:solidFill>
              <a:srgbClr val="EBEBEB"/>
            </a:solidFill>
            <a:custDash>
              <a:ds d="100000" sp="200000"/>
            </a:custDash>
          </a:ln>
        </p:spPr>
        <p:txBody>
          <a:bodyPr lIns="60959" tIns="60959" rIns="60959" bIns="60959" anchor="ctr"/>
          <a:lstStyle/>
          <a:p>
            <a:pPr defTabSz="1485900">
              <a:defRPr sz="5600"/>
            </a:pPr>
            <a:endParaRPr/>
          </a:p>
        </p:txBody>
      </p:sp>
      <p:sp>
        <p:nvSpPr>
          <p:cNvPr id="5" name="Yiteng (Arden) Huang, Thad Hughes, Turaj Z. Shabestary, Taylor Applebaum…"/>
          <p:cNvSpPr txBox="1"/>
          <p:nvPr/>
        </p:nvSpPr>
        <p:spPr>
          <a:xfrm>
            <a:off x="22300148" y="503910"/>
            <a:ext cx="20565103" cy="24123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>
            <a:spAutoFit/>
          </a:bodyPr>
          <a:lstStyle/>
          <a:p>
            <a:pPr algn="l" defTabSz="1485900">
              <a:lnSpc>
                <a:spcPct val="114000"/>
              </a:lnSpc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err="1"/>
              <a:t>Quan</a:t>
            </a:r>
            <a:r>
              <a:rPr lang="en-US" dirty="0"/>
              <a:t> Wang, Carlton Downey, Li Wan, Philip A. Mansfield, Ignacio Lopez Moreno</a:t>
            </a:r>
          </a:p>
          <a:p>
            <a:pPr algn="l" defTabSz="1485900">
              <a:lnSpc>
                <a:spcPct val="114000"/>
              </a:lnSpc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i="0" dirty="0"/>
              <a:t>Google Inc., Carnegie Mellon University</a:t>
            </a:r>
          </a:p>
          <a:p>
            <a:pPr algn="l" defTabSz="1485900">
              <a:lnSpc>
                <a:spcPct val="114000"/>
              </a:lnSpc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i="0" dirty="0">
                <a:latin typeface="Courier" pitchFamily="2" charset="0"/>
              </a:rPr>
              <a:t>{</a:t>
            </a:r>
            <a:r>
              <a:rPr lang="en-US" i="0" dirty="0" err="1">
                <a:latin typeface="Courier" pitchFamily="2" charset="0"/>
              </a:rPr>
              <a:t>quanw,liwan,memes,elnota</a:t>
            </a:r>
            <a:r>
              <a:rPr lang="en-US" i="0" dirty="0">
                <a:latin typeface="Courier" pitchFamily="2" charset="0"/>
              </a:rPr>
              <a:t>}@</a:t>
            </a:r>
            <a:r>
              <a:rPr lang="en-US" i="0" dirty="0" err="1">
                <a:latin typeface="Courier" pitchFamily="2" charset="0"/>
              </a:rPr>
              <a:t>google.com</a:t>
            </a:r>
            <a:endParaRPr lang="en-US" i="0" dirty="0">
              <a:latin typeface="Courier" pitchFamily="2" charset="0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1" y="3429000"/>
            <a:ext cx="43891201" cy="24385"/>
          </a:xfrm>
          <a:prstGeom prst="rect">
            <a:avLst/>
          </a:prstGeom>
          <a:gradFill>
            <a:gsLst>
              <a:gs pos="0">
                <a:srgbClr val="2677E1"/>
              </a:gs>
              <a:gs pos="24948">
                <a:srgbClr val="337CE7"/>
              </a:gs>
              <a:gs pos="24948">
                <a:srgbClr val="4181ED"/>
              </a:gs>
              <a:gs pos="25292">
                <a:srgbClr val="E04130"/>
              </a:gs>
              <a:gs pos="49663">
                <a:srgbClr val="E04130"/>
              </a:gs>
              <a:gs pos="49956">
                <a:srgbClr val="F2BF31"/>
              </a:gs>
              <a:gs pos="74492">
                <a:srgbClr val="F2BF31"/>
              </a:gs>
              <a:gs pos="74772">
                <a:srgbClr val="50A733"/>
              </a:gs>
            </a:gsLst>
          </a:gradFill>
          <a:ln w="3175">
            <a:miter lim="400000"/>
          </a:ln>
        </p:spPr>
        <p:txBody>
          <a:bodyPr lIns="33866" tIns="33866" rIns="33866" bIns="33866" anchor="ctr"/>
          <a:lstStyle/>
          <a:p>
            <a:pPr defTabSz="619125">
              <a:lnSpc>
                <a:spcPct val="95000"/>
              </a:lnSpc>
              <a:buClr>
                <a:srgbClr val="424346"/>
              </a:buClr>
              <a:buFont typeface="Helvetica"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1" y="22631400"/>
            <a:ext cx="43891201" cy="24385"/>
          </a:xfrm>
          <a:prstGeom prst="rect">
            <a:avLst/>
          </a:prstGeom>
          <a:gradFill>
            <a:gsLst>
              <a:gs pos="0">
                <a:srgbClr val="2677E1"/>
              </a:gs>
              <a:gs pos="24948">
                <a:srgbClr val="337CE7"/>
              </a:gs>
              <a:gs pos="24948">
                <a:srgbClr val="4181ED"/>
              </a:gs>
              <a:gs pos="25292">
                <a:srgbClr val="E04130"/>
              </a:gs>
              <a:gs pos="49663">
                <a:srgbClr val="E04130"/>
              </a:gs>
              <a:gs pos="49956">
                <a:srgbClr val="F2BF31"/>
              </a:gs>
              <a:gs pos="74492">
                <a:srgbClr val="F2BF31"/>
              </a:gs>
              <a:gs pos="74772">
                <a:srgbClr val="50A733"/>
              </a:gs>
            </a:gsLst>
          </a:gradFill>
          <a:ln w="3175">
            <a:miter lim="400000"/>
          </a:ln>
        </p:spPr>
        <p:txBody>
          <a:bodyPr lIns="33866" tIns="33866" rIns="33866" bIns="33866" anchor="ctr"/>
          <a:lstStyle/>
          <a:p>
            <a:pPr defTabSz="619125">
              <a:lnSpc>
                <a:spcPct val="95000"/>
              </a:lnSpc>
              <a:buClr>
                <a:srgbClr val="424346"/>
              </a:buClr>
              <a:buFont typeface="Helvetica"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IEEE.ai" descr="IEEE.ai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33350" y="23111459"/>
            <a:ext cx="3668916" cy="1097281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9" name="IEEE-sps.ai" descr="IEEE-sps.ai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03000" y="22802850"/>
            <a:ext cx="6857985" cy="1714500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70000"/>
              </a:srgbClr>
            </a:outerShdw>
          </a:effectLst>
        </p:spPr>
      </p:pic>
      <p:sp>
        <p:nvSpPr>
          <p:cNvPr id="10" name="ICASSP"/>
          <p:cNvSpPr txBox="1"/>
          <p:nvPr/>
        </p:nvSpPr>
        <p:spPr>
          <a:xfrm>
            <a:off x="1028700" y="23084789"/>
            <a:ext cx="2984009" cy="115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tIns="60959" rIns="60959" bIns="60959" anchor="ctr">
            <a:spAutoFit/>
          </a:bodyPr>
          <a:lstStyle>
            <a:lvl1pPr algn="l" defTabSz="1485900">
              <a:defRPr sz="6600" b="1">
                <a:solidFill>
                  <a:srgbClr val="FFF100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ICASSP</a:t>
            </a:r>
          </a:p>
        </p:txBody>
      </p:sp>
      <p:sp>
        <p:nvSpPr>
          <p:cNvPr id="11" name="The 43rd IEEE International Conference on Acoustics, Speech and Signal Processing (ICASSP), April 15 - 20, 2018, Calgary, Alberta, Canada"/>
          <p:cNvSpPr txBox="1"/>
          <p:nvPr/>
        </p:nvSpPr>
        <p:spPr>
          <a:xfrm>
            <a:off x="9395460" y="23184168"/>
            <a:ext cx="11524590" cy="916941"/>
          </a:xfrm>
          <a:prstGeom prst="rect">
            <a:avLst/>
          </a:prstGeom>
          <a:ln w="31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 defTabSz="619125">
              <a:lnSpc>
                <a:spcPct val="120000"/>
              </a:lnSpc>
              <a:buClr>
                <a:srgbClr val="424346"/>
              </a:buClr>
              <a:buFont typeface="Helvetica"/>
              <a:defRPr sz="26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AEB0B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43rd IEEE International Conference on Acoustics, Speech and Signal Processing (ICASSP), April 15 - 20, 2018, Calgary, Alberta, Canada</a:t>
            </a:r>
          </a:p>
        </p:txBody>
      </p:sp>
      <p:pic>
        <p:nvPicPr>
          <p:cNvPr id="1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35101" y="1720803"/>
            <a:ext cx="4330150" cy="1371601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430620" y="854958"/>
            <a:ext cx="1851661" cy="1889395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4" name="SUPERVISED NOISE REDUCTION FOR MULTICHANNEL KEYWORD SPOTTING"/>
          <p:cNvSpPr txBox="1"/>
          <p:nvPr/>
        </p:nvSpPr>
        <p:spPr>
          <a:xfrm>
            <a:off x="682600" y="647700"/>
            <a:ext cx="18050457" cy="21336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862" tIns="42862" rIns="42862" bIns="42862" anchor="ctr">
            <a:noAutofit/>
          </a:bodyPr>
          <a:lstStyle>
            <a:lvl1pPr algn="l" defTabSz="1330880">
              <a:defRPr sz="6660" b="1">
                <a:solidFill>
                  <a:srgbClr val="FFFFFF"/>
                </a:solidFill>
                <a:effectLst>
                  <a:outerShdw blurRad="57150" dist="57150" dir="2700000" rotWithShape="0">
                    <a:srgbClr val="000000">
                      <a:alpha val="75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8000" dirty="0"/>
              <a:t>SPEAKER DIARIZATION WITH LSTM</a:t>
            </a:r>
          </a:p>
        </p:txBody>
      </p:sp>
      <p:pic>
        <p:nvPicPr>
          <p:cNvPr id="15" name="WhiteHat.png" descr="WhiteHa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924268" y="23111459"/>
            <a:ext cx="1245800" cy="1028701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FFFFFF">
                <a:alpha val="50000"/>
              </a:srgbClr>
            </a:outerShdw>
            <a:reflection stA="50000" endPos="40000" dir="5400000" sy="-100000" algn="bl" rotWithShape="0"/>
          </a:effectLst>
        </p:spPr>
      </p:pic>
      <p:sp>
        <p:nvSpPr>
          <p:cNvPr id="16" name="2018"/>
          <p:cNvSpPr txBox="1"/>
          <p:nvPr/>
        </p:nvSpPr>
        <p:spPr>
          <a:xfrm>
            <a:off x="6660822" y="23084789"/>
            <a:ext cx="2012385" cy="1150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tIns="60959" rIns="60959" bIns="60959" anchor="ctr">
            <a:spAutoFit/>
          </a:bodyPr>
          <a:lstStyle>
            <a:lvl1pPr algn="l" defTabSz="1485900">
              <a:defRPr sz="6600" b="1">
                <a:solidFill>
                  <a:srgbClr val="50B8DC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>
              <a:defRPr>
                <a:solidFill>
                  <a:srgbClr val="FFF100"/>
                </a:solidFill>
              </a:defRPr>
            </a:pPr>
            <a:r>
              <a:rPr>
                <a:solidFill>
                  <a:srgbClr val="50B8DC"/>
                </a:solidFill>
              </a:rPr>
              <a:t>2018</a:t>
            </a:r>
          </a:p>
        </p:txBody>
      </p:sp>
      <p:sp>
        <p:nvSpPr>
          <p:cNvPr id="17" name="Rectangle"/>
          <p:cNvSpPr/>
          <p:nvPr/>
        </p:nvSpPr>
        <p:spPr>
          <a:xfrm>
            <a:off x="-18114" y="3428999"/>
            <a:ext cx="342901" cy="19202401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"/>
          <p:cNvSpPr/>
          <p:nvPr/>
        </p:nvSpPr>
        <p:spPr>
          <a:xfrm>
            <a:off x="43548300" y="3428999"/>
            <a:ext cx="342900" cy="19202401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"/>
          <p:cNvSpPr/>
          <p:nvPr/>
        </p:nvSpPr>
        <p:spPr>
          <a:xfrm>
            <a:off x="14504023" y="3428999"/>
            <a:ext cx="342901" cy="19202401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29026163" y="3428999"/>
            <a:ext cx="342901" cy="19202401"/>
          </a:xfrm>
          <a:prstGeom prst="rect">
            <a:avLst/>
          </a:prstGeom>
          <a:blipFill>
            <a:blip r:embed="rId8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" name="icassp2018logo.ai" descr="icassp2018logo.ai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50337" y="22871429"/>
            <a:ext cx="1234441" cy="1234441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FFFFFF">
                <a:alpha val="50000"/>
              </a:srgbClr>
            </a:outerShdw>
            <a:reflection stA="50000" endPos="40000" dir="5400000" sy="-100000" algn="bl" rotWithShape="0"/>
          </a:effectLst>
        </p:spPr>
      </p:pic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7530762" y="12472987"/>
            <a:ext cx="8829676" cy="9536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862" tIns="42862" rIns="42862" bIns="4286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580336" y="16035932"/>
            <a:ext cx="719812" cy="758826"/>
          </a:xfrm>
          <a:prstGeom prst="rect">
            <a:avLst/>
          </a:prstGeom>
          <a:ln w="3175">
            <a:miter lim="400000"/>
          </a:ln>
        </p:spPr>
        <p:txBody>
          <a:bodyPr wrap="none" lIns="42862" tIns="42862" rIns="42862" bIns="42862">
            <a:spAutoFit/>
          </a:bodyPr>
          <a:lstStyle>
            <a:lvl1pPr>
              <a:defRPr sz="4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B846AC-1E01-0B4C-9D62-22AD2E628C0A}"/>
              </a:ext>
            </a:extLst>
          </p:cNvPr>
          <p:cNvSpPr/>
          <p:nvPr/>
        </p:nvSpPr>
        <p:spPr>
          <a:xfrm>
            <a:off x="318052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7B1A4-13FF-6F44-8763-68F08AAC607F}"/>
              </a:ext>
            </a:extLst>
          </p:cNvPr>
          <p:cNvSpPr txBox="1"/>
          <p:nvPr/>
        </p:nvSpPr>
        <p:spPr>
          <a:xfrm>
            <a:off x="452940" y="4580742"/>
            <a:ext cx="13923301" cy="27180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marR="0" indent="-571500" algn="l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We use an LSTM-based speaker verification model [1] for speaker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Model is trained on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anonymized voice searches, and evaluated on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out-of-domain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data (CALLHOME &amp; NIST RT-03 </a:t>
            </a:r>
            <a:r>
              <a:rPr lang="en-US" sz="3000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With a modified version of spectral clustering, we achieve state-of-the-art </a:t>
            </a: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Diarization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Error Rate (DER).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38FAE58-20E3-934F-B992-7D3A109068C1}"/>
              </a:ext>
            </a:extLst>
          </p:cNvPr>
          <p:cNvGrpSpPr/>
          <p:nvPr/>
        </p:nvGrpSpPr>
        <p:grpSpPr>
          <a:xfrm>
            <a:off x="452941" y="7413564"/>
            <a:ext cx="5512178" cy="2557858"/>
            <a:chOff x="894525" y="2019696"/>
            <a:chExt cx="7172100" cy="3176525"/>
          </a:xfrm>
        </p:grpSpPr>
        <p:cxnSp>
          <p:nvCxnSpPr>
            <p:cNvPr id="248" name="Shape 174">
              <a:extLst>
                <a:ext uri="{FF2B5EF4-FFF2-40B4-BE49-F238E27FC236}">
                  <a16:creationId xmlns:a16="http://schemas.microsoft.com/office/drawing/2014/main" id="{D42202DB-7D9E-B243-BB60-B86FBF04135D}"/>
                </a:ext>
              </a:extLst>
            </p:cNvPr>
            <p:cNvCxnSpPr/>
            <p:nvPr/>
          </p:nvCxnSpPr>
          <p:spPr>
            <a:xfrm>
              <a:off x="894525" y="3572750"/>
              <a:ext cx="7172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9" name="Shape 175">
              <a:extLst>
                <a:ext uri="{FF2B5EF4-FFF2-40B4-BE49-F238E27FC236}">
                  <a16:creationId xmlns:a16="http://schemas.microsoft.com/office/drawing/2014/main" id="{8A1177B7-F337-8346-A484-4C3BF30EC6C6}"/>
                </a:ext>
              </a:extLst>
            </p:cNvPr>
            <p:cNvSpPr/>
            <p:nvPr/>
          </p:nvSpPr>
          <p:spPr>
            <a:xfrm>
              <a:off x="1139100" y="304562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0" name="Shape 176">
              <a:extLst>
                <a:ext uri="{FF2B5EF4-FFF2-40B4-BE49-F238E27FC236}">
                  <a16:creationId xmlns:a16="http://schemas.microsoft.com/office/drawing/2014/main" id="{5A23F2D1-FAD3-D743-AF98-65883A8D3C6D}"/>
                </a:ext>
              </a:extLst>
            </p:cNvPr>
            <p:cNvSpPr/>
            <p:nvPr/>
          </p:nvSpPr>
          <p:spPr>
            <a:xfrm>
              <a:off x="1873875" y="306957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Shape 177">
              <a:extLst>
                <a:ext uri="{FF2B5EF4-FFF2-40B4-BE49-F238E27FC236}">
                  <a16:creationId xmlns:a16="http://schemas.microsoft.com/office/drawing/2014/main" id="{11D9AF82-2EA3-394F-B958-0AB90B0B4429}"/>
                </a:ext>
              </a:extLst>
            </p:cNvPr>
            <p:cNvSpPr/>
            <p:nvPr/>
          </p:nvSpPr>
          <p:spPr>
            <a:xfrm>
              <a:off x="2608638" y="3255275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2" name="Shape 178">
              <a:extLst>
                <a:ext uri="{FF2B5EF4-FFF2-40B4-BE49-F238E27FC236}">
                  <a16:creationId xmlns:a16="http://schemas.microsoft.com/office/drawing/2014/main" id="{64705270-EF49-D24A-B806-27123A988B45}"/>
                </a:ext>
              </a:extLst>
            </p:cNvPr>
            <p:cNvSpPr/>
            <p:nvPr/>
          </p:nvSpPr>
          <p:spPr>
            <a:xfrm>
              <a:off x="3343413" y="3270592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3" name="Shape 179">
              <a:extLst>
                <a:ext uri="{FF2B5EF4-FFF2-40B4-BE49-F238E27FC236}">
                  <a16:creationId xmlns:a16="http://schemas.microsoft.com/office/drawing/2014/main" id="{F80275D1-8B33-3245-A77D-86B6DDD35866}"/>
                </a:ext>
              </a:extLst>
            </p:cNvPr>
            <p:cNvSpPr/>
            <p:nvPr/>
          </p:nvSpPr>
          <p:spPr>
            <a:xfrm>
              <a:off x="4078200" y="306957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4" name="Shape 180">
              <a:extLst>
                <a:ext uri="{FF2B5EF4-FFF2-40B4-BE49-F238E27FC236}">
                  <a16:creationId xmlns:a16="http://schemas.microsoft.com/office/drawing/2014/main" id="{3B40EB59-EBBB-0947-B4D2-7121F352975D}"/>
                </a:ext>
              </a:extLst>
            </p:cNvPr>
            <p:cNvSpPr/>
            <p:nvPr/>
          </p:nvSpPr>
          <p:spPr>
            <a:xfrm>
              <a:off x="4812975" y="309352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Shape 181">
              <a:extLst>
                <a:ext uri="{FF2B5EF4-FFF2-40B4-BE49-F238E27FC236}">
                  <a16:creationId xmlns:a16="http://schemas.microsoft.com/office/drawing/2014/main" id="{F1A08764-7A8C-5648-B17C-E7CB8B5CFE95}"/>
                </a:ext>
              </a:extLst>
            </p:cNvPr>
            <p:cNvSpPr/>
            <p:nvPr/>
          </p:nvSpPr>
          <p:spPr>
            <a:xfrm>
              <a:off x="5547738" y="3255275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Shape 182">
              <a:extLst>
                <a:ext uri="{FF2B5EF4-FFF2-40B4-BE49-F238E27FC236}">
                  <a16:creationId xmlns:a16="http://schemas.microsoft.com/office/drawing/2014/main" id="{D5C412F7-292C-264C-B7D7-5B86D14784CD}"/>
                </a:ext>
              </a:extLst>
            </p:cNvPr>
            <p:cNvSpPr/>
            <p:nvPr/>
          </p:nvSpPr>
          <p:spPr>
            <a:xfrm>
              <a:off x="6282525" y="308155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Shape 183">
              <a:extLst>
                <a:ext uri="{FF2B5EF4-FFF2-40B4-BE49-F238E27FC236}">
                  <a16:creationId xmlns:a16="http://schemas.microsoft.com/office/drawing/2014/main" id="{F308B46C-837A-B14B-8DF6-24B27C09AEF3}"/>
                </a:ext>
              </a:extLst>
            </p:cNvPr>
            <p:cNvSpPr/>
            <p:nvPr/>
          </p:nvSpPr>
          <p:spPr>
            <a:xfrm>
              <a:off x="7017300" y="306957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Shape 184">
              <a:extLst>
                <a:ext uri="{FF2B5EF4-FFF2-40B4-BE49-F238E27FC236}">
                  <a16:creationId xmlns:a16="http://schemas.microsoft.com/office/drawing/2014/main" id="{45002B71-7A08-C345-9780-71A02DBD21F7}"/>
                </a:ext>
              </a:extLst>
            </p:cNvPr>
            <p:cNvSpPr txBox="1"/>
            <p:nvPr/>
          </p:nvSpPr>
          <p:spPr>
            <a:xfrm>
              <a:off x="3438393" y="2019696"/>
              <a:ext cx="2674156" cy="594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i="1" dirty="0">
                  <a:solidFill>
                    <a:srgbClr val="0432FF"/>
                  </a:solidFill>
                  <a:latin typeface="Roboto"/>
                  <a:ea typeface="Roboto"/>
                  <a:cs typeface="Roboto"/>
                  <a:sym typeface="Roboto"/>
                </a:rPr>
                <a:t>Speaker 1</a:t>
              </a:r>
              <a:endParaRPr sz="3200" i="1" dirty="0">
                <a:solidFill>
                  <a:srgbClr val="0432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Shape 185">
              <a:extLst>
                <a:ext uri="{FF2B5EF4-FFF2-40B4-BE49-F238E27FC236}">
                  <a16:creationId xmlns:a16="http://schemas.microsoft.com/office/drawing/2014/main" id="{1FC61276-4BFB-4148-BA6C-35922EAEC75B}"/>
                </a:ext>
              </a:extLst>
            </p:cNvPr>
            <p:cNvSpPr txBox="1"/>
            <p:nvPr/>
          </p:nvSpPr>
          <p:spPr>
            <a:xfrm>
              <a:off x="3503707" y="4427425"/>
              <a:ext cx="2674156" cy="768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i="1" dirty="0">
                  <a:solidFill>
                    <a:srgbClr val="00B050"/>
                  </a:solidFill>
                  <a:latin typeface="Roboto"/>
                  <a:ea typeface="Roboto"/>
                  <a:cs typeface="Roboto"/>
                  <a:sym typeface="Roboto"/>
                </a:rPr>
                <a:t>Speaker 2</a:t>
              </a:r>
              <a:endParaRPr sz="3200" i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0" name="Shape 186">
              <a:extLst>
                <a:ext uri="{FF2B5EF4-FFF2-40B4-BE49-F238E27FC236}">
                  <a16:creationId xmlns:a16="http://schemas.microsoft.com/office/drawing/2014/main" id="{6EF4A595-4A39-1E4F-8E14-CEBC2E32D3BE}"/>
                </a:ext>
              </a:extLst>
            </p:cNvPr>
            <p:cNvCxnSpPr/>
            <p:nvPr/>
          </p:nvCxnSpPr>
          <p:spPr>
            <a:xfrm rot="10800000" flipH="1">
              <a:off x="4572000" y="4084225"/>
              <a:ext cx="100200" cy="34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1" name="Shape 187">
              <a:extLst>
                <a:ext uri="{FF2B5EF4-FFF2-40B4-BE49-F238E27FC236}">
                  <a16:creationId xmlns:a16="http://schemas.microsoft.com/office/drawing/2014/main" id="{B20476B6-A453-E24C-A257-909FD499AAC5}"/>
                </a:ext>
              </a:extLst>
            </p:cNvPr>
            <p:cNvCxnSpPr/>
            <p:nvPr/>
          </p:nvCxnSpPr>
          <p:spPr>
            <a:xfrm rot="10800000" flipH="1">
              <a:off x="4572000" y="4116025"/>
              <a:ext cx="2064900" cy="31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2" name="Shape 188">
              <a:extLst>
                <a:ext uri="{FF2B5EF4-FFF2-40B4-BE49-F238E27FC236}">
                  <a16:creationId xmlns:a16="http://schemas.microsoft.com/office/drawing/2014/main" id="{980E5E9D-9B0E-EB49-850B-A2EAA0FBC5DD}"/>
                </a:ext>
              </a:extLst>
            </p:cNvPr>
            <p:cNvCxnSpPr/>
            <p:nvPr/>
          </p:nvCxnSpPr>
          <p:spPr>
            <a:xfrm rot="10800000">
              <a:off x="2403900" y="4052125"/>
              <a:ext cx="2168100" cy="37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3" name="Shape 189">
              <a:extLst>
                <a:ext uri="{FF2B5EF4-FFF2-40B4-BE49-F238E27FC236}">
                  <a16:creationId xmlns:a16="http://schemas.microsoft.com/office/drawing/2014/main" id="{34509E4C-52A6-F84D-8ADA-119873FC503D}"/>
                </a:ext>
              </a:extLst>
            </p:cNvPr>
            <p:cNvCxnSpPr/>
            <p:nvPr/>
          </p:nvCxnSpPr>
          <p:spPr>
            <a:xfrm flipH="1">
              <a:off x="3330600" y="2734300"/>
              <a:ext cx="1241400" cy="511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4" name="Shape 190">
              <a:extLst>
                <a:ext uri="{FF2B5EF4-FFF2-40B4-BE49-F238E27FC236}">
                  <a16:creationId xmlns:a16="http://schemas.microsoft.com/office/drawing/2014/main" id="{805A5E42-0D21-164A-8946-6EF724CA125E}"/>
                </a:ext>
              </a:extLst>
            </p:cNvPr>
            <p:cNvCxnSpPr/>
            <p:nvPr/>
          </p:nvCxnSpPr>
          <p:spPr>
            <a:xfrm>
              <a:off x="4572000" y="2734300"/>
              <a:ext cx="1250400" cy="51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D3ABDD-F5F9-174A-BD82-5E7866370EE4}"/>
              </a:ext>
            </a:extLst>
          </p:cNvPr>
          <p:cNvSpPr txBox="1"/>
          <p:nvPr/>
        </p:nvSpPr>
        <p:spPr>
          <a:xfrm flipH="1">
            <a:off x="452939" y="10078748"/>
            <a:ext cx="5481396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Speaker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diarization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solves the problem of “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who spoke when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”. 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96252635-F11D-F145-8858-FCB90150C53F}"/>
              </a:ext>
            </a:extLst>
          </p:cNvPr>
          <p:cNvGrpSpPr/>
          <p:nvPr/>
        </p:nvGrpSpPr>
        <p:grpSpPr>
          <a:xfrm>
            <a:off x="6260905" y="7277068"/>
            <a:ext cx="8303092" cy="2813587"/>
            <a:chOff x="1287392" y="1896250"/>
            <a:chExt cx="6606258" cy="2080941"/>
          </a:xfrm>
        </p:grpSpPr>
        <p:sp>
          <p:nvSpPr>
            <p:cNvPr id="319" name="Shape 203">
              <a:extLst>
                <a:ext uri="{FF2B5EF4-FFF2-40B4-BE49-F238E27FC236}">
                  <a16:creationId xmlns:a16="http://schemas.microsoft.com/office/drawing/2014/main" id="{41B89070-955C-5945-861F-2A9C794609FC}"/>
                </a:ext>
              </a:extLst>
            </p:cNvPr>
            <p:cNvSpPr txBox="1"/>
            <p:nvPr/>
          </p:nvSpPr>
          <p:spPr>
            <a:xfrm>
              <a:off x="3571850" y="1978625"/>
              <a:ext cx="43218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285F4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I would like to sort of buy needle interrupt</a:t>
              </a:r>
              <a:endParaRPr sz="2000" b="1" dirty="0">
                <a:solidFill>
                  <a:srgbClr val="4285F4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20" name="Shape 204">
              <a:extLst>
                <a:ext uri="{FF2B5EF4-FFF2-40B4-BE49-F238E27FC236}">
                  <a16:creationId xmlns:a16="http://schemas.microsoft.com/office/drawing/2014/main" id="{A17419A9-F0B1-CD40-B769-FACB50FE73C5}"/>
                </a:ext>
              </a:extLst>
            </p:cNvPr>
            <p:cNvSpPr txBox="1"/>
            <p:nvPr/>
          </p:nvSpPr>
          <p:spPr>
            <a:xfrm>
              <a:off x="3571850" y="2816314"/>
              <a:ext cx="43218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285F4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I would like to </a:t>
              </a:r>
              <a:r>
                <a:rPr lang="en" sz="2000" b="1" dirty="0">
                  <a:solidFill>
                    <a:srgbClr val="FF0000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sort of buy needle interrupt</a:t>
              </a:r>
              <a:endParaRPr sz="2000" b="1" dirty="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21" name="Shape 205">
              <a:extLst>
                <a:ext uri="{FF2B5EF4-FFF2-40B4-BE49-F238E27FC236}">
                  <a16:creationId xmlns:a16="http://schemas.microsoft.com/office/drawing/2014/main" id="{EB5BC185-B58D-C344-B1B5-01B4213802D2}"/>
                </a:ext>
              </a:extLst>
            </p:cNvPr>
            <p:cNvSpPr txBox="1"/>
            <p:nvPr/>
          </p:nvSpPr>
          <p:spPr>
            <a:xfrm>
              <a:off x="3571850" y="3561140"/>
              <a:ext cx="43218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285F4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I would like to … </a:t>
              </a:r>
              <a:r>
                <a:rPr lang="en" sz="2000" b="1" dirty="0">
                  <a:solidFill>
                    <a:srgbClr val="FF0000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Sorry but I need to interrupt</a:t>
              </a:r>
              <a:endParaRPr sz="2000" b="1" dirty="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endParaRPr>
            </a:p>
          </p:txBody>
        </p:sp>
        <p:sp>
          <p:nvSpPr>
            <p:cNvPr id="322" name="Shape 206">
              <a:extLst>
                <a:ext uri="{FF2B5EF4-FFF2-40B4-BE49-F238E27FC236}">
                  <a16:creationId xmlns:a16="http://schemas.microsoft.com/office/drawing/2014/main" id="{88562A25-30FA-D34E-A285-187EA43A0AD5}"/>
                </a:ext>
              </a:extLst>
            </p:cNvPr>
            <p:cNvSpPr txBox="1"/>
            <p:nvPr/>
          </p:nvSpPr>
          <p:spPr>
            <a:xfrm>
              <a:off x="1287392" y="1978625"/>
              <a:ext cx="2599781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1st pass ASR</a:t>
              </a:r>
              <a:endParaRPr sz="2000" dirty="0"/>
            </a:p>
          </p:txBody>
        </p:sp>
        <p:sp>
          <p:nvSpPr>
            <p:cNvPr id="323" name="Shape 207">
              <a:extLst>
                <a:ext uri="{FF2B5EF4-FFF2-40B4-BE49-F238E27FC236}">
                  <a16:creationId xmlns:a16="http://schemas.microsoft.com/office/drawing/2014/main" id="{10AAA664-7AC0-6D4A-A899-4D39421A06A0}"/>
                </a:ext>
              </a:extLst>
            </p:cNvPr>
            <p:cNvSpPr/>
            <p:nvPr/>
          </p:nvSpPr>
          <p:spPr>
            <a:xfrm>
              <a:off x="3476099" y="1896250"/>
              <a:ext cx="127500" cy="572700"/>
            </a:xfrm>
            <a:prstGeom prst="leftBrace">
              <a:avLst>
                <a:gd name="adj1" fmla="val 77235"/>
                <a:gd name="adj2" fmla="val 50000"/>
              </a:avLst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Shape 208">
              <a:extLst>
                <a:ext uri="{FF2B5EF4-FFF2-40B4-BE49-F238E27FC236}">
                  <a16:creationId xmlns:a16="http://schemas.microsoft.com/office/drawing/2014/main" id="{B9BD21D2-BB4F-ED4E-A948-0647F8BF12A8}"/>
                </a:ext>
              </a:extLst>
            </p:cNvPr>
            <p:cNvSpPr txBox="1"/>
            <p:nvPr/>
          </p:nvSpPr>
          <p:spPr>
            <a:xfrm>
              <a:off x="1287392" y="2671653"/>
              <a:ext cx="2599781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/>
                <a:t>Diarization</a:t>
              </a:r>
              <a:endParaRPr sz="2000" dirty="0"/>
            </a:p>
          </p:txBody>
        </p:sp>
        <p:sp>
          <p:nvSpPr>
            <p:cNvPr id="325" name="Shape 209">
              <a:extLst>
                <a:ext uri="{FF2B5EF4-FFF2-40B4-BE49-F238E27FC236}">
                  <a16:creationId xmlns:a16="http://schemas.microsoft.com/office/drawing/2014/main" id="{C2C827B2-C851-ED45-91E7-46A31F0C87C1}"/>
                </a:ext>
              </a:extLst>
            </p:cNvPr>
            <p:cNvSpPr/>
            <p:nvPr/>
          </p:nvSpPr>
          <p:spPr>
            <a:xfrm>
              <a:off x="3476099" y="2656908"/>
              <a:ext cx="127500" cy="572700"/>
            </a:xfrm>
            <a:prstGeom prst="leftBrace">
              <a:avLst>
                <a:gd name="adj1" fmla="val 77235"/>
                <a:gd name="adj2" fmla="val 50000"/>
              </a:avLst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Shape 210">
              <a:extLst>
                <a:ext uri="{FF2B5EF4-FFF2-40B4-BE49-F238E27FC236}">
                  <a16:creationId xmlns:a16="http://schemas.microsoft.com/office/drawing/2014/main" id="{9893A08C-6820-564A-8251-2CB5DD597A6E}"/>
                </a:ext>
              </a:extLst>
            </p:cNvPr>
            <p:cNvSpPr txBox="1"/>
            <p:nvPr/>
          </p:nvSpPr>
          <p:spPr>
            <a:xfrm>
              <a:off x="1311884" y="3194534"/>
              <a:ext cx="2599781" cy="7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2nd pass ASR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 on </a:t>
              </a:r>
              <a:r>
                <a:rPr lang="en-US" sz="2000" dirty="0"/>
                <a:t>h</a:t>
              </a:r>
              <a:r>
                <a:rPr lang="en" sz="2000" dirty="0" err="1"/>
                <a:t>omogeneous</a:t>
              </a:r>
              <a:endParaRPr lang="en" sz="20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/>
                <a:t>segments</a:t>
              </a:r>
              <a:endParaRPr sz="2000" dirty="0"/>
            </a:p>
          </p:txBody>
        </p:sp>
        <p:sp>
          <p:nvSpPr>
            <p:cNvPr id="327" name="Shape 211">
              <a:extLst>
                <a:ext uri="{FF2B5EF4-FFF2-40B4-BE49-F238E27FC236}">
                  <a16:creationId xmlns:a16="http://schemas.microsoft.com/office/drawing/2014/main" id="{C90BA182-78E0-A64C-8D24-520E2B6E7AD1}"/>
                </a:ext>
              </a:extLst>
            </p:cNvPr>
            <p:cNvSpPr/>
            <p:nvPr/>
          </p:nvSpPr>
          <p:spPr>
            <a:xfrm>
              <a:off x="3476099" y="3299451"/>
              <a:ext cx="127500" cy="572700"/>
            </a:xfrm>
            <a:prstGeom prst="leftBrace">
              <a:avLst>
                <a:gd name="adj1" fmla="val 77235"/>
                <a:gd name="adj2" fmla="val 50000"/>
              </a:avLst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Shape 212">
              <a:extLst>
                <a:ext uri="{FF2B5EF4-FFF2-40B4-BE49-F238E27FC236}">
                  <a16:creationId xmlns:a16="http://schemas.microsoft.com/office/drawing/2014/main" id="{99DF4977-58B5-3641-86A8-E9C225A240BC}"/>
                </a:ext>
              </a:extLst>
            </p:cNvPr>
            <p:cNvSpPr/>
            <p:nvPr/>
          </p:nvSpPr>
          <p:spPr>
            <a:xfrm>
              <a:off x="2384551" y="2374268"/>
              <a:ext cx="495192" cy="2559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BDB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Shape 213">
              <a:extLst>
                <a:ext uri="{FF2B5EF4-FFF2-40B4-BE49-F238E27FC236}">
                  <a16:creationId xmlns:a16="http://schemas.microsoft.com/office/drawing/2014/main" id="{C15E996E-F7DF-B64E-AE04-3AF1E3642D1E}"/>
                </a:ext>
              </a:extLst>
            </p:cNvPr>
            <p:cNvSpPr/>
            <p:nvPr/>
          </p:nvSpPr>
          <p:spPr>
            <a:xfrm>
              <a:off x="2384551" y="3042501"/>
              <a:ext cx="495192" cy="25595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BDBDBD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Shape 214">
              <a:extLst>
                <a:ext uri="{FF2B5EF4-FFF2-40B4-BE49-F238E27FC236}">
                  <a16:creationId xmlns:a16="http://schemas.microsoft.com/office/drawing/2014/main" id="{4847F7E1-CE68-0E48-A024-ABA067CD5FDD}"/>
                </a:ext>
              </a:extLst>
            </p:cNvPr>
            <p:cNvSpPr/>
            <p:nvPr/>
          </p:nvSpPr>
          <p:spPr>
            <a:xfrm rot="16200000" flipH="1">
              <a:off x="4431747" y="2223753"/>
              <a:ext cx="189282" cy="1173300"/>
            </a:xfrm>
            <a:prstGeom prst="leftBrace">
              <a:avLst>
                <a:gd name="adj1" fmla="val 37931"/>
                <a:gd name="adj2" fmla="val 50000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Shape 215">
              <a:extLst>
                <a:ext uri="{FF2B5EF4-FFF2-40B4-BE49-F238E27FC236}">
                  <a16:creationId xmlns:a16="http://schemas.microsoft.com/office/drawing/2014/main" id="{FDA3EE2E-E3A6-4C4D-A7DF-B3AF07529FF8}"/>
                </a:ext>
              </a:extLst>
            </p:cNvPr>
            <p:cNvSpPr/>
            <p:nvPr/>
          </p:nvSpPr>
          <p:spPr>
            <a:xfrm rot="16200000" flipH="1">
              <a:off x="6286620" y="1618559"/>
              <a:ext cx="189957" cy="2383018"/>
            </a:xfrm>
            <a:prstGeom prst="leftBrace">
              <a:avLst>
                <a:gd name="adj1" fmla="val 37931"/>
                <a:gd name="adj2" fmla="val 50000"/>
              </a:avLst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Shape 216">
              <a:extLst>
                <a:ext uri="{FF2B5EF4-FFF2-40B4-BE49-F238E27FC236}">
                  <a16:creationId xmlns:a16="http://schemas.microsoft.com/office/drawing/2014/main" id="{73E86DCE-697C-784B-9EF4-9E3459FA41D5}"/>
                </a:ext>
              </a:extLst>
            </p:cNvPr>
            <p:cNvSpPr txBox="1"/>
            <p:nvPr/>
          </p:nvSpPr>
          <p:spPr>
            <a:xfrm>
              <a:off x="4091894" y="2384033"/>
              <a:ext cx="924224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Speaker1</a:t>
              </a:r>
              <a:endParaRPr sz="1800" dirty="0"/>
            </a:p>
          </p:txBody>
        </p:sp>
        <p:sp>
          <p:nvSpPr>
            <p:cNvPr id="333" name="Shape 217">
              <a:extLst>
                <a:ext uri="{FF2B5EF4-FFF2-40B4-BE49-F238E27FC236}">
                  <a16:creationId xmlns:a16="http://schemas.microsoft.com/office/drawing/2014/main" id="{8AB29F46-48B2-2140-B910-D0847469FF5B}"/>
                </a:ext>
              </a:extLst>
            </p:cNvPr>
            <p:cNvSpPr txBox="1"/>
            <p:nvPr/>
          </p:nvSpPr>
          <p:spPr>
            <a:xfrm>
              <a:off x="5902077" y="2384033"/>
              <a:ext cx="971463" cy="3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Speaker2</a:t>
              </a:r>
              <a:endParaRPr sz="1800" dirty="0"/>
            </a:p>
          </p:txBody>
        </p:sp>
        <p:sp>
          <p:nvSpPr>
            <p:cNvPr id="334" name="Shape 218">
              <a:extLst>
                <a:ext uri="{FF2B5EF4-FFF2-40B4-BE49-F238E27FC236}">
                  <a16:creationId xmlns:a16="http://schemas.microsoft.com/office/drawing/2014/main" id="{1BC8266E-E9E5-A549-AA00-4A41AA12E6EF}"/>
                </a:ext>
              </a:extLst>
            </p:cNvPr>
            <p:cNvSpPr/>
            <p:nvPr/>
          </p:nvSpPr>
          <p:spPr>
            <a:xfrm>
              <a:off x="4825043" y="3537091"/>
              <a:ext cx="899779" cy="440100"/>
            </a:xfrm>
            <a:prstGeom prst="rect">
              <a:avLst/>
            </a:prstGeom>
            <a:noFill/>
            <a:ln w="19050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35" name="Shape 219">
              <a:extLst>
                <a:ext uri="{FF2B5EF4-FFF2-40B4-BE49-F238E27FC236}">
                  <a16:creationId xmlns:a16="http://schemas.microsoft.com/office/drawing/2014/main" id="{96161665-27C7-5649-AAEE-8641EE55A07F}"/>
                </a:ext>
              </a:extLst>
            </p:cNvPr>
            <p:cNvSpPr txBox="1"/>
            <p:nvPr/>
          </p:nvSpPr>
          <p:spPr>
            <a:xfrm>
              <a:off x="5312457" y="3158887"/>
              <a:ext cx="2377056" cy="408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9900"/>
                  </a:solidFill>
                </a:rPr>
                <a:t>Discouraged by language model in 1st pass</a:t>
              </a:r>
              <a:endParaRPr sz="1800" dirty="0">
                <a:solidFill>
                  <a:srgbClr val="FF9900"/>
                </a:solidFill>
              </a:endParaRP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026B0101-FB63-A546-B1F3-BF62617E8E51}"/>
              </a:ext>
            </a:extLst>
          </p:cNvPr>
          <p:cNvSpPr txBox="1"/>
          <p:nvPr/>
        </p:nvSpPr>
        <p:spPr>
          <a:xfrm flipH="1">
            <a:off x="6889897" y="10078748"/>
            <a:ext cx="7417529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Example application: Improve ASR with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diarization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results.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2EE6E3C-0279-434B-B795-0EBD8483FF45}"/>
              </a:ext>
            </a:extLst>
          </p:cNvPr>
          <p:cNvSpPr/>
          <p:nvPr/>
        </p:nvSpPr>
        <p:spPr>
          <a:xfrm>
            <a:off x="318052" y="10903516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D-Vector</a:t>
            </a:r>
            <a:r>
              <a:rPr kumimoji="0" lang="zh-Hans" alt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 </a:t>
            </a: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Embedding</a:t>
            </a:r>
            <a:r>
              <a:rPr lang="en-US" altLang="zh-Han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:</a:t>
            </a:r>
            <a:r>
              <a:rPr lang="zh-Hans" altLang="en-U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Han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TE2E</a:t>
            </a:r>
            <a:r>
              <a:rPr lang="zh-Hans" altLang="en-U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Han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to</a:t>
            </a:r>
            <a:r>
              <a:rPr lang="zh-Hans" altLang="en-U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Han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GE2E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Georgia" panose="02040502050405020303" pitchFamily="18" charset="0"/>
              <a:sym typeface="Helvetica Light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B41A774-88EC-5F4C-826F-301136C66B4C}"/>
              </a:ext>
            </a:extLst>
          </p:cNvPr>
          <p:cNvSpPr/>
          <p:nvPr/>
        </p:nvSpPr>
        <p:spPr>
          <a:xfrm>
            <a:off x="14843223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Sliding Window Inference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474281F-C358-BC40-93EC-D594F90D83CE}"/>
              </a:ext>
            </a:extLst>
          </p:cNvPr>
          <p:cNvSpPr/>
          <p:nvPr/>
        </p:nvSpPr>
        <p:spPr>
          <a:xfrm>
            <a:off x="14843223" y="9206647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Clustering Algorithms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3D515049-7FC0-B94C-B372-29DB6D07A3E0}"/>
              </a:ext>
            </a:extLst>
          </p:cNvPr>
          <p:cNvSpPr/>
          <p:nvPr/>
        </p:nvSpPr>
        <p:spPr>
          <a:xfrm>
            <a:off x="29368394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Experiment 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Results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AC62F1-D5E5-4C42-AF41-AAE1593E9DC7}"/>
              </a:ext>
            </a:extLst>
          </p:cNvPr>
          <p:cNvGrpSpPr/>
          <p:nvPr/>
        </p:nvGrpSpPr>
        <p:grpSpPr>
          <a:xfrm>
            <a:off x="497397" y="11885502"/>
            <a:ext cx="6516476" cy="2956910"/>
            <a:chOff x="369832" y="11908574"/>
            <a:chExt cx="6516476" cy="2956910"/>
          </a:xfrm>
        </p:grpSpPr>
        <p:pic>
          <p:nvPicPr>
            <p:cNvPr id="46" name="Shape 137" descr="Screen Shot 2014-04-23 at 6.25.35 PM.png">
              <a:extLst>
                <a:ext uri="{FF2B5EF4-FFF2-40B4-BE49-F238E27FC236}">
                  <a16:creationId xmlns:a16="http://schemas.microsoft.com/office/drawing/2014/main" id="{22738C9C-A537-D245-8BF9-BD4B8EE77B9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4533" b="35021"/>
            <a:stretch/>
          </p:blipFill>
          <p:spPr>
            <a:xfrm rot="5400000">
              <a:off x="6040616" y="13380168"/>
              <a:ext cx="1505646" cy="18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139">
              <a:extLst>
                <a:ext uri="{FF2B5EF4-FFF2-40B4-BE49-F238E27FC236}">
                  <a16:creationId xmlns:a16="http://schemas.microsoft.com/office/drawing/2014/main" id="{D7AAA56D-22B1-7542-A1E3-629A7F42690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13584"/>
            <a:stretch/>
          </p:blipFill>
          <p:spPr>
            <a:xfrm>
              <a:off x="369832" y="12581380"/>
              <a:ext cx="2262299" cy="186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977DF0-EA88-9F4E-9857-6D28ECFF2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7" t="738" r="4746"/>
            <a:stretch/>
          </p:blipFill>
          <p:spPr>
            <a:xfrm>
              <a:off x="3230692" y="11908574"/>
              <a:ext cx="2819585" cy="2956910"/>
            </a:xfrm>
            <a:prstGeom prst="rect">
              <a:avLst/>
            </a:prstGeom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8BFBE0B7-0EA1-4642-B0B8-FB30865041BB}"/>
                </a:ext>
              </a:extLst>
            </p:cNvPr>
            <p:cNvSpPr/>
            <p:nvPr/>
          </p:nvSpPr>
          <p:spPr>
            <a:xfrm>
              <a:off x="2623436" y="13136768"/>
              <a:ext cx="564726" cy="752824"/>
            </a:xfrm>
            <a:prstGeom prst="rightArrow">
              <a:avLst/>
            </a:prstGeom>
            <a:solidFill>
              <a:schemeClr val="accent5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8E8BF9A5-29AF-AC44-89A1-300AB2947E0E}"/>
                </a:ext>
              </a:extLst>
            </p:cNvPr>
            <p:cNvSpPr/>
            <p:nvPr/>
          </p:nvSpPr>
          <p:spPr>
            <a:xfrm>
              <a:off x="6092966" y="13136768"/>
              <a:ext cx="564726" cy="752824"/>
            </a:xfrm>
            <a:prstGeom prst="rightArrow">
              <a:avLst/>
            </a:prstGeom>
            <a:solidFill>
              <a:schemeClr val="accent5"/>
            </a:solidFill>
            <a:ln w="3175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FDFA286-731E-F740-82F4-4C513CC27EC7}"/>
              </a:ext>
            </a:extLst>
          </p:cNvPr>
          <p:cNvSpPr txBox="1"/>
          <p:nvPr/>
        </p:nvSpPr>
        <p:spPr>
          <a:xfrm flipH="1">
            <a:off x="383460" y="14874841"/>
            <a:ext cx="6650145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We use multi-layer LSTM network as audio feature extractor.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A36FCA-7D40-F044-AE5A-EC3015F08C24}"/>
              </a:ext>
            </a:extLst>
          </p:cNvPr>
          <p:cNvGrpSpPr/>
          <p:nvPr/>
        </p:nvGrpSpPr>
        <p:grpSpPr>
          <a:xfrm>
            <a:off x="7316576" y="11855681"/>
            <a:ext cx="7113352" cy="2993271"/>
            <a:chOff x="7332526" y="12668481"/>
            <a:chExt cx="7113352" cy="2993271"/>
          </a:xfrm>
        </p:grpSpPr>
        <p:pic>
          <p:nvPicPr>
            <p:cNvPr id="54" name="Shape 206">
              <a:extLst>
                <a:ext uri="{FF2B5EF4-FFF2-40B4-BE49-F238E27FC236}">
                  <a16:creationId xmlns:a16="http://schemas.microsoft.com/office/drawing/2014/main" id="{9023C63B-87F2-0D45-AB6C-45AF821CC4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90657"/>
            <a:stretch/>
          </p:blipFill>
          <p:spPr>
            <a:xfrm>
              <a:off x="10473407" y="15121608"/>
              <a:ext cx="576302" cy="374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207">
              <a:extLst>
                <a:ext uri="{FF2B5EF4-FFF2-40B4-BE49-F238E27FC236}">
                  <a16:creationId xmlns:a16="http://schemas.microsoft.com/office/drawing/2014/main" id="{BD264BC3-C765-994C-B5F0-BC2349FC45F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64129" b="26065"/>
            <a:stretch/>
          </p:blipFill>
          <p:spPr>
            <a:xfrm>
              <a:off x="10391530" y="13407338"/>
              <a:ext cx="576302" cy="392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208">
              <a:extLst>
                <a:ext uri="{FF2B5EF4-FFF2-40B4-BE49-F238E27FC236}">
                  <a16:creationId xmlns:a16="http://schemas.microsoft.com/office/drawing/2014/main" id="{558B94C9-8AFF-614D-AD4E-4C75FF5290D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0666" b="39528"/>
            <a:stretch/>
          </p:blipFill>
          <p:spPr>
            <a:xfrm>
              <a:off x="10397828" y="12786300"/>
              <a:ext cx="576302" cy="392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Shape 209">
              <a:extLst>
                <a:ext uri="{FF2B5EF4-FFF2-40B4-BE49-F238E27FC236}">
                  <a16:creationId xmlns:a16="http://schemas.microsoft.com/office/drawing/2014/main" id="{050438CA-BBF4-8248-BA3D-FC3C7B67129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41458" b="51783"/>
            <a:stretch/>
          </p:blipFill>
          <p:spPr>
            <a:xfrm>
              <a:off x="9098791" y="15116392"/>
              <a:ext cx="576302" cy="270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Shape 210">
              <a:extLst>
                <a:ext uri="{FF2B5EF4-FFF2-40B4-BE49-F238E27FC236}">
                  <a16:creationId xmlns:a16="http://schemas.microsoft.com/office/drawing/2014/main" id="{7AAB66C4-F695-834F-B7E5-4681D4D2F5B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12427" b="76543"/>
            <a:stretch/>
          </p:blipFill>
          <p:spPr>
            <a:xfrm>
              <a:off x="9079897" y="13374273"/>
              <a:ext cx="576302" cy="441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211">
              <a:extLst>
                <a:ext uri="{FF2B5EF4-FFF2-40B4-BE49-F238E27FC236}">
                  <a16:creationId xmlns:a16="http://schemas.microsoft.com/office/drawing/2014/main" id="{351E3BC7-864E-004F-A559-06871330876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b="88970"/>
            <a:stretch/>
          </p:blipFill>
          <p:spPr>
            <a:xfrm>
              <a:off x="9082147" y="12668481"/>
              <a:ext cx="576302" cy="441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212">
              <a:extLst>
                <a:ext uri="{FF2B5EF4-FFF2-40B4-BE49-F238E27FC236}">
                  <a16:creationId xmlns:a16="http://schemas.microsoft.com/office/drawing/2014/main" id="{D59B5713-BF69-D54B-A669-306FB964B5C8}"/>
                </a:ext>
              </a:extLst>
            </p:cNvPr>
            <p:cNvSpPr/>
            <p:nvPr/>
          </p:nvSpPr>
          <p:spPr>
            <a:xfrm rot="5400000">
              <a:off x="10652371" y="13577367"/>
              <a:ext cx="1304560" cy="32435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Calibri"/>
                  <a:ea typeface="Calibri"/>
                  <a:cs typeface="Calibri"/>
                  <a:sym typeface="Calibri"/>
                </a:rPr>
                <a:t>Average</a:t>
              </a:r>
              <a:endParaRPr sz="20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1" name="Shape 213">
              <a:extLst>
                <a:ext uri="{FF2B5EF4-FFF2-40B4-BE49-F238E27FC236}">
                  <a16:creationId xmlns:a16="http://schemas.microsoft.com/office/drawing/2014/main" id="{B05EBE1E-9383-A44E-82E8-E44FD668B190}"/>
                </a:ext>
              </a:extLst>
            </p:cNvPr>
            <p:cNvCxnSpPr>
              <a:cxnSpLocks/>
              <a:stCxn id="69" idx="3"/>
              <a:endCxn id="60" idx="2"/>
            </p:cNvCxnSpPr>
            <p:nvPr/>
          </p:nvCxnSpPr>
          <p:spPr>
            <a:xfrm>
              <a:off x="10419870" y="13037814"/>
              <a:ext cx="722605" cy="701729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" name="Shape 215">
              <a:extLst>
                <a:ext uri="{FF2B5EF4-FFF2-40B4-BE49-F238E27FC236}">
                  <a16:creationId xmlns:a16="http://schemas.microsoft.com/office/drawing/2014/main" id="{3F2D3605-B79D-A74F-96A2-AFA125BB973D}"/>
                </a:ext>
              </a:extLst>
            </p:cNvPr>
            <p:cNvCxnSpPr>
              <a:cxnSpLocks/>
              <a:stCxn id="70" idx="3"/>
              <a:endCxn id="60" idx="2"/>
            </p:cNvCxnSpPr>
            <p:nvPr/>
          </p:nvCxnSpPr>
          <p:spPr>
            <a:xfrm flipV="1">
              <a:off x="10419870" y="13739543"/>
              <a:ext cx="722605" cy="19421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" name="Shape 217">
              <a:extLst>
                <a:ext uri="{FF2B5EF4-FFF2-40B4-BE49-F238E27FC236}">
                  <a16:creationId xmlns:a16="http://schemas.microsoft.com/office/drawing/2014/main" id="{892C49EB-1938-CE47-AEDF-98DA0B2C4EC4}"/>
                </a:ext>
              </a:extLst>
            </p:cNvPr>
            <p:cNvCxnSpPr>
              <a:cxnSpLocks/>
              <a:stCxn id="71" idx="3"/>
              <a:endCxn id="60" idx="2"/>
            </p:cNvCxnSpPr>
            <p:nvPr/>
          </p:nvCxnSpPr>
          <p:spPr>
            <a:xfrm flipV="1">
              <a:off x="10419870" y="13739543"/>
              <a:ext cx="722605" cy="750018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Shape 219">
              <a:extLst>
                <a:ext uri="{FF2B5EF4-FFF2-40B4-BE49-F238E27FC236}">
                  <a16:creationId xmlns:a16="http://schemas.microsoft.com/office/drawing/2014/main" id="{F1475B60-F396-754B-8868-40F2DB039E4B}"/>
                </a:ext>
              </a:extLst>
            </p:cNvPr>
            <p:cNvSpPr/>
            <p:nvPr/>
          </p:nvSpPr>
          <p:spPr>
            <a:xfrm rot="5400000">
              <a:off x="10917470" y="14026938"/>
              <a:ext cx="1989032" cy="32435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Calibri"/>
                  <a:ea typeface="Calibri"/>
                  <a:cs typeface="Calibri"/>
                  <a:sym typeface="Calibri"/>
                </a:rPr>
                <a:t>Cosine </a:t>
              </a: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Similarity</a:t>
              </a:r>
              <a:endParaRPr sz="20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" name="Shape 220">
              <a:extLst>
                <a:ext uri="{FF2B5EF4-FFF2-40B4-BE49-F238E27FC236}">
                  <a16:creationId xmlns:a16="http://schemas.microsoft.com/office/drawing/2014/main" id="{CFACBEB1-4052-C74E-A6F5-A292E5DEF3E7}"/>
                </a:ext>
              </a:extLst>
            </p:cNvPr>
            <p:cNvCxnSpPr>
              <a:cxnSpLocks/>
              <a:stCxn id="60" idx="0"/>
              <a:endCxn id="64" idx="2"/>
            </p:cNvCxnSpPr>
            <p:nvPr/>
          </p:nvCxnSpPr>
          <p:spPr>
            <a:xfrm>
              <a:off x="11466827" y="13739543"/>
              <a:ext cx="282983" cy="449571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6" name="Shape 221">
              <a:extLst>
                <a:ext uri="{FF2B5EF4-FFF2-40B4-BE49-F238E27FC236}">
                  <a16:creationId xmlns:a16="http://schemas.microsoft.com/office/drawing/2014/main" id="{D021CB73-3DAE-1C4E-9A06-37B0B1FD16B7}"/>
                </a:ext>
              </a:extLst>
            </p:cNvPr>
            <p:cNvCxnSpPr/>
            <p:nvPr/>
          </p:nvCxnSpPr>
          <p:spPr>
            <a:xfrm rot="10800000" flipH="1">
              <a:off x="9129360" y="13041801"/>
              <a:ext cx="496173" cy="3992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7" name="Shape 223">
              <a:extLst>
                <a:ext uri="{FF2B5EF4-FFF2-40B4-BE49-F238E27FC236}">
                  <a16:creationId xmlns:a16="http://schemas.microsoft.com/office/drawing/2014/main" id="{B6C738EE-1938-FC48-98EC-29B9686D62E8}"/>
                </a:ext>
              </a:extLst>
            </p:cNvPr>
            <p:cNvCxnSpPr/>
            <p:nvPr/>
          </p:nvCxnSpPr>
          <p:spPr>
            <a:xfrm rot="10800000" flipH="1">
              <a:off x="9129360" y="13762963"/>
              <a:ext cx="496173" cy="7129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8" name="Shape 225">
              <a:extLst>
                <a:ext uri="{FF2B5EF4-FFF2-40B4-BE49-F238E27FC236}">
                  <a16:creationId xmlns:a16="http://schemas.microsoft.com/office/drawing/2014/main" id="{C62A3CA1-8904-B640-8600-971080B58D0C}"/>
                </a:ext>
              </a:extLst>
            </p:cNvPr>
            <p:cNvCxnSpPr/>
            <p:nvPr/>
          </p:nvCxnSpPr>
          <p:spPr>
            <a:xfrm rot="10800000" flipH="1">
              <a:off x="9129395" y="14493637"/>
              <a:ext cx="496173" cy="855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Shape 214">
              <a:extLst>
                <a:ext uri="{FF2B5EF4-FFF2-40B4-BE49-F238E27FC236}">
                  <a16:creationId xmlns:a16="http://schemas.microsoft.com/office/drawing/2014/main" id="{49DD602D-E9AB-9F4F-B5DA-3C8F8B6FC43A}"/>
                </a:ext>
              </a:extLst>
            </p:cNvPr>
            <p:cNvSpPr/>
            <p:nvPr/>
          </p:nvSpPr>
          <p:spPr>
            <a:xfrm>
              <a:off x="9625568" y="12860331"/>
              <a:ext cx="794302" cy="354966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LSTM</a:t>
              </a:r>
              <a:endParaRPr sz="20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216">
              <a:extLst>
                <a:ext uri="{FF2B5EF4-FFF2-40B4-BE49-F238E27FC236}">
                  <a16:creationId xmlns:a16="http://schemas.microsoft.com/office/drawing/2014/main" id="{EFBCF518-27F5-7947-91E3-D7337ACD475E}"/>
                </a:ext>
              </a:extLst>
            </p:cNvPr>
            <p:cNvSpPr/>
            <p:nvPr/>
          </p:nvSpPr>
          <p:spPr>
            <a:xfrm>
              <a:off x="9625568" y="13581481"/>
              <a:ext cx="794302" cy="354966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LSTM</a:t>
              </a:r>
            </a:p>
          </p:txBody>
        </p:sp>
        <p:sp>
          <p:nvSpPr>
            <p:cNvPr id="71" name="Shape 218">
              <a:extLst>
                <a:ext uri="{FF2B5EF4-FFF2-40B4-BE49-F238E27FC236}">
                  <a16:creationId xmlns:a16="http://schemas.microsoft.com/office/drawing/2014/main" id="{3EDC3155-7A26-0248-8627-CA4BEB15CD39}"/>
                </a:ext>
              </a:extLst>
            </p:cNvPr>
            <p:cNvSpPr/>
            <p:nvPr/>
          </p:nvSpPr>
          <p:spPr>
            <a:xfrm>
              <a:off x="9625568" y="14312078"/>
              <a:ext cx="794302" cy="354966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LSTM</a:t>
              </a:r>
            </a:p>
          </p:txBody>
        </p:sp>
        <p:cxnSp>
          <p:nvCxnSpPr>
            <p:cNvPr id="72" name="Shape 226">
              <a:extLst>
                <a:ext uri="{FF2B5EF4-FFF2-40B4-BE49-F238E27FC236}">
                  <a16:creationId xmlns:a16="http://schemas.microsoft.com/office/drawing/2014/main" id="{26562FD7-C9AA-E842-B9D1-78B286FB0A1C}"/>
                </a:ext>
              </a:extLst>
            </p:cNvPr>
            <p:cNvCxnSpPr/>
            <p:nvPr/>
          </p:nvCxnSpPr>
          <p:spPr>
            <a:xfrm>
              <a:off x="9618130" y="12813723"/>
              <a:ext cx="8555" cy="2834746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Shape 227">
              <a:extLst>
                <a:ext uri="{FF2B5EF4-FFF2-40B4-BE49-F238E27FC236}">
                  <a16:creationId xmlns:a16="http://schemas.microsoft.com/office/drawing/2014/main" id="{9D62C5A3-BD63-4946-90F2-CA18E2A1F7D2}"/>
                </a:ext>
              </a:extLst>
            </p:cNvPr>
            <p:cNvCxnSpPr/>
            <p:nvPr/>
          </p:nvCxnSpPr>
          <p:spPr>
            <a:xfrm>
              <a:off x="10413917" y="12822230"/>
              <a:ext cx="10836" cy="2817921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Shape 234">
              <a:extLst>
                <a:ext uri="{FF2B5EF4-FFF2-40B4-BE49-F238E27FC236}">
                  <a16:creationId xmlns:a16="http://schemas.microsoft.com/office/drawing/2014/main" id="{CCBFBA50-0BC4-ED43-95B8-11EBFBC1C570}"/>
                </a:ext>
              </a:extLst>
            </p:cNvPr>
            <p:cNvCxnSpPr/>
            <p:nvPr/>
          </p:nvCxnSpPr>
          <p:spPr>
            <a:xfrm rot="10800000" flipH="1">
              <a:off x="9126227" y="15359557"/>
              <a:ext cx="499310" cy="3992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Shape 236">
              <a:extLst>
                <a:ext uri="{FF2B5EF4-FFF2-40B4-BE49-F238E27FC236}">
                  <a16:creationId xmlns:a16="http://schemas.microsoft.com/office/drawing/2014/main" id="{EDBC60BB-0D5E-7246-86A6-61011B424698}"/>
                </a:ext>
              </a:extLst>
            </p:cNvPr>
            <p:cNvSpPr/>
            <p:nvPr/>
          </p:nvSpPr>
          <p:spPr>
            <a:xfrm>
              <a:off x="9625568" y="15178087"/>
              <a:ext cx="794302" cy="354966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000" dirty="0">
                  <a:latin typeface="Calibri"/>
                  <a:ea typeface="Calibri"/>
                  <a:cs typeface="Calibri"/>
                  <a:sym typeface="Calibri"/>
                </a:rPr>
                <a:t>LSTM</a:t>
              </a:r>
            </a:p>
          </p:txBody>
        </p:sp>
        <p:cxnSp>
          <p:nvCxnSpPr>
            <p:cNvPr id="82" name="Shape 237">
              <a:extLst>
                <a:ext uri="{FF2B5EF4-FFF2-40B4-BE49-F238E27FC236}">
                  <a16:creationId xmlns:a16="http://schemas.microsoft.com/office/drawing/2014/main" id="{790AE419-060A-6E4A-B230-91BA8F8D2105}"/>
                </a:ext>
              </a:extLst>
            </p:cNvPr>
            <p:cNvCxnSpPr>
              <a:cxnSpLocks/>
              <a:stCxn id="81" idx="3"/>
              <a:endCxn id="64" idx="2"/>
            </p:cNvCxnSpPr>
            <p:nvPr/>
          </p:nvCxnSpPr>
          <p:spPr>
            <a:xfrm flipV="1">
              <a:off x="10419870" y="14189114"/>
              <a:ext cx="1329940" cy="1166456"/>
            </a:xfrm>
            <a:prstGeom prst="straightConnector1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85" name="Shape 222">
              <a:extLst>
                <a:ext uri="{FF2B5EF4-FFF2-40B4-BE49-F238E27FC236}">
                  <a16:creationId xmlns:a16="http://schemas.microsoft.com/office/drawing/2014/main" id="{C136F715-7E95-8B4D-99DD-CCA6D060A23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87855" y="12747590"/>
              <a:ext cx="941505" cy="59640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6" name="Shape 224">
              <a:extLst>
                <a:ext uri="{FF2B5EF4-FFF2-40B4-BE49-F238E27FC236}">
                  <a16:creationId xmlns:a16="http://schemas.microsoft.com/office/drawing/2014/main" id="{E8FE614E-B020-9B48-803D-8546D13C524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87855" y="13471889"/>
              <a:ext cx="941505" cy="59640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7" name="Shape 240">
              <a:extLst>
                <a:ext uri="{FF2B5EF4-FFF2-40B4-BE49-F238E27FC236}">
                  <a16:creationId xmlns:a16="http://schemas.microsoft.com/office/drawing/2014/main" id="{386480CE-F969-504F-A865-954BBE979A8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b="65442"/>
            <a:stretch/>
          </p:blipFill>
          <p:spPr>
            <a:xfrm>
              <a:off x="7332526" y="12858730"/>
              <a:ext cx="709280" cy="37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Shape 241">
              <a:extLst>
                <a:ext uri="{FF2B5EF4-FFF2-40B4-BE49-F238E27FC236}">
                  <a16:creationId xmlns:a16="http://schemas.microsoft.com/office/drawing/2014/main" id="{B7AC3ECD-AE4A-5B4E-8E06-CA4E2D08F37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b="65442"/>
            <a:stretch/>
          </p:blipFill>
          <p:spPr>
            <a:xfrm>
              <a:off x="7332526" y="13564494"/>
              <a:ext cx="709280" cy="37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Shape 242">
              <a:extLst>
                <a:ext uri="{FF2B5EF4-FFF2-40B4-BE49-F238E27FC236}">
                  <a16:creationId xmlns:a16="http://schemas.microsoft.com/office/drawing/2014/main" id="{6850B2AE-BDC2-F24B-A12A-57BC12D7C2F1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59198"/>
            <a:stretch/>
          </p:blipFill>
          <p:spPr>
            <a:xfrm>
              <a:off x="7332526" y="15142695"/>
              <a:ext cx="709280" cy="441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Shape 235">
              <a:extLst>
                <a:ext uri="{FF2B5EF4-FFF2-40B4-BE49-F238E27FC236}">
                  <a16:creationId xmlns:a16="http://schemas.microsoft.com/office/drawing/2014/main" id="{3BBDBDF8-9686-0349-94C2-8A45EEF1E53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184722" y="15065346"/>
              <a:ext cx="941505" cy="59640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1" name="Shape 243">
              <a:extLst>
                <a:ext uri="{FF2B5EF4-FFF2-40B4-BE49-F238E27FC236}">
                  <a16:creationId xmlns:a16="http://schemas.microsoft.com/office/drawing/2014/main" id="{435B7931-5117-2E44-B792-9ED7772B9859}"/>
                </a:ext>
              </a:extLst>
            </p:cNvPr>
            <p:cNvSpPr txBox="1"/>
            <p:nvPr/>
          </p:nvSpPr>
          <p:spPr>
            <a:xfrm>
              <a:off x="8477954" y="14212156"/>
              <a:ext cx="822678" cy="1847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</a:t>
              </a:r>
              <a:endParaRPr sz="18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B608B-E702-E045-BDBB-7CA1E3047C95}"/>
                </a:ext>
              </a:extLst>
            </p:cNvPr>
            <p:cNvGrpSpPr/>
            <p:nvPr/>
          </p:nvGrpSpPr>
          <p:grpSpPr>
            <a:xfrm>
              <a:off x="12301760" y="12766568"/>
              <a:ext cx="2144118" cy="2793230"/>
              <a:chOff x="12667338" y="12272400"/>
              <a:chExt cx="2144118" cy="2793230"/>
            </a:xfrm>
          </p:grpSpPr>
          <p:pic>
            <p:nvPicPr>
              <p:cNvPr id="76" name="Shape 230" descr="score_distribution_2.png">
                <a:extLst>
                  <a:ext uri="{FF2B5EF4-FFF2-40B4-BE49-F238E27FC236}">
                    <a16:creationId xmlns:a16="http://schemas.microsoft.com/office/drawing/2014/main" id="{D4726233-DDB1-0344-984D-19AA5368E8DC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 l="56466" t="5961" r="8859" b="54054"/>
              <a:stretch/>
            </p:blipFill>
            <p:spPr>
              <a:xfrm>
                <a:off x="12667338" y="13443991"/>
                <a:ext cx="2144118" cy="16216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" name="Shape 231">
                <a:extLst>
                  <a:ext uri="{FF2B5EF4-FFF2-40B4-BE49-F238E27FC236}">
                    <a16:creationId xmlns:a16="http://schemas.microsoft.com/office/drawing/2014/main" id="{5B4788E0-3793-B74F-BE0D-EEF444EF5890}"/>
                  </a:ext>
                </a:extLst>
              </p:cNvPr>
              <p:cNvSpPr txBox="1"/>
              <p:nvPr/>
            </p:nvSpPr>
            <p:spPr>
              <a:xfrm>
                <a:off x="12823616" y="12272401"/>
                <a:ext cx="807502" cy="991398"/>
              </a:xfrm>
              <a:prstGeom prst="rect">
                <a:avLst/>
              </a:prstGeom>
              <a:noFill/>
              <a:ln w="9525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Calibri"/>
                    <a:ea typeface="Calibri"/>
                    <a:cs typeface="Calibri"/>
                    <a:sym typeface="Calibri"/>
                  </a:rPr>
                  <a:t>Diff </a:t>
                </a:r>
                <a:r>
                  <a:rPr lang="en" sz="2000" dirty="0" err="1">
                    <a:latin typeface="Calibri"/>
                    <a:ea typeface="Calibri"/>
                    <a:cs typeface="Calibri"/>
                    <a:sym typeface="Calibri"/>
                  </a:rPr>
                  <a:t>spk</a:t>
                </a:r>
                <a:r>
                  <a:rPr lang="en" sz="2000" dirty="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Shape 232">
                <a:extLst>
                  <a:ext uri="{FF2B5EF4-FFF2-40B4-BE49-F238E27FC236}">
                    <a16:creationId xmlns:a16="http://schemas.microsoft.com/office/drawing/2014/main" id="{EC7538AB-D24E-D34E-946C-5899C7662195}"/>
                  </a:ext>
                </a:extLst>
              </p:cNvPr>
              <p:cNvSpPr txBox="1"/>
              <p:nvPr/>
            </p:nvSpPr>
            <p:spPr>
              <a:xfrm>
                <a:off x="13809406" y="12272400"/>
                <a:ext cx="863598" cy="991517"/>
              </a:xfrm>
              <a:prstGeom prst="rect">
                <a:avLst/>
              </a:prstGeom>
              <a:noFill/>
              <a:ln w="9525" cap="flat" cmpd="sng">
                <a:solidFill>
                  <a:srgbClr val="6D9EE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Calibri"/>
                    <a:ea typeface="Calibri"/>
                    <a:cs typeface="Calibri"/>
                    <a:sym typeface="Calibri"/>
                  </a:rPr>
                  <a:t>Same </a:t>
                </a:r>
                <a:r>
                  <a:rPr lang="en" sz="2000" dirty="0" err="1">
                    <a:latin typeface="Calibri"/>
                    <a:ea typeface="Calibri"/>
                    <a:cs typeface="Calibri"/>
                    <a:sym typeface="Calibri"/>
                  </a:rPr>
                  <a:t>spk</a:t>
                </a:r>
                <a:endParaRPr sz="20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" name="Shape 233">
                <a:extLst>
                  <a:ext uri="{FF2B5EF4-FFF2-40B4-BE49-F238E27FC236}">
                    <a16:creationId xmlns:a16="http://schemas.microsoft.com/office/drawing/2014/main" id="{ADB60E06-CFCA-884A-A0D9-0C4ECF6819E2}"/>
                  </a:ext>
                </a:extLst>
              </p:cNvPr>
              <p:cNvCxnSpPr>
                <a:cxnSpLocks/>
                <a:stCxn id="77" idx="2"/>
              </p:cNvCxnSpPr>
              <p:nvPr/>
            </p:nvCxnSpPr>
            <p:spPr>
              <a:xfrm>
                <a:off x="13227367" y="13263799"/>
                <a:ext cx="9966" cy="962515"/>
              </a:xfrm>
              <a:prstGeom prst="straightConnector1">
                <a:avLst/>
              </a:pr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83" name="Shape 238">
                <a:extLst>
                  <a:ext uri="{FF2B5EF4-FFF2-40B4-BE49-F238E27FC236}">
                    <a16:creationId xmlns:a16="http://schemas.microsoft.com/office/drawing/2014/main" id="{87D96E66-26C5-2D42-B4B3-543EC7654E64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t="9143" b="66164"/>
              <a:stretch/>
            </p:blipFill>
            <p:spPr>
              <a:xfrm>
                <a:off x="13912581" y="13015922"/>
                <a:ext cx="686373" cy="220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Shape 239">
                <a:extLst>
                  <a:ext uri="{FF2B5EF4-FFF2-40B4-BE49-F238E27FC236}">
                    <a16:creationId xmlns:a16="http://schemas.microsoft.com/office/drawing/2014/main" id="{EE176302-FC9E-5240-A97B-A84EA7F41AEE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 t="67339" b="7968"/>
              <a:stretch/>
            </p:blipFill>
            <p:spPr>
              <a:xfrm>
                <a:off x="12905671" y="12979136"/>
                <a:ext cx="686373" cy="22099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2" name="Shape 233">
                <a:extLst>
                  <a:ext uri="{FF2B5EF4-FFF2-40B4-BE49-F238E27FC236}">
                    <a16:creationId xmlns:a16="http://schemas.microsoft.com/office/drawing/2014/main" id="{C3D278D5-429B-9C42-8237-F3359659F534}"/>
                  </a:ext>
                </a:extLst>
              </p:cNvPr>
              <p:cNvCxnSpPr>
                <a:cxnSpLocks/>
                <a:stCxn id="78" idx="2"/>
              </p:cNvCxnSpPr>
              <p:nvPr/>
            </p:nvCxnSpPr>
            <p:spPr>
              <a:xfrm>
                <a:off x="14241205" y="13263917"/>
                <a:ext cx="0" cy="553993"/>
              </a:xfrm>
              <a:prstGeom prst="straightConnector1">
                <a:avLst/>
              </a:prstGeom>
              <a:noFill/>
              <a:ln w="9525" cap="flat" cmpd="sng">
                <a:solidFill>
                  <a:srgbClr val="EA999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49E0527-D00F-0A44-9A1F-F15EB3BAE294}"/>
              </a:ext>
            </a:extLst>
          </p:cNvPr>
          <p:cNvSpPr txBox="1"/>
          <p:nvPr/>
        </p:nvSpPr>
        <p:spPr>
          <a:xfrm flipH="1">
            <a:off x="7070059" y="14862746"/>
            <a:ext cx="7391241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Tuple E2E loss: Speaker verification as a binary classification problem.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3104D5-25BA-B548-BB0D-0DB0A00598DB}"/>
              </a:ext>
            </a:extLst>
          </p:cNvPr>
          <p:cNvSpPr txBox="1"/>
          <p:nvPr/>
        </p:nvSpPr>
        <p:spPr>
          <a:xfrm>
            <a:off x="452940" y="15672882"/>
            <a:ext cx="13923301" cy="21917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marR="0" indent="-571500" algn="l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Tuple E2E [2]: Simulate enroll-verify runtime logic during training. However, tuples are randomly selected, and most tuples are easy – inefficient.</a:t>
            </a:r>
          </a:p>
          <a:p>
            <a:pPr marL="571500" marR="0" indent="-571500" algn="l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Generalized E2E loss [1]: For each speaker, focus on its most offensive imposter in the batch.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ED25874-3B57-2341-87DE-21F7D251D5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03" y="17828662"/>
            <a:ext cx="6521247" cy="3046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F19BDCD-0C2B-1D4A-A948-AD834B585D9B}"/>
                  </a:ext>
                </a:extLst>
              </p:cNvPr>
              <p:cNvSpPr txBox="1"/>
              <p:nvPr/>
            </p:nvSpPr>
            <p:spPr>
              <a:xfrm flipH="1">
                <a:off x="363729" y="21351898"/>
                <a:ext cx="6906866" cy="122430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t">
                <a:spAutoFit/>
              </a:bodyPr>
              <a:lstStyle/>
              <a:p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Fig. Generalized E2E: For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𝑒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, we want it to be close to true</a:t>
                </a:r>
                <a:r>
                  <a:rPr kumimoji="0" lang="en-US" sz="24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</a:t>
                </a: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speaker’s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𝑐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, and distant from the </a:t>
                </a:r>
                <a:r>
                  <a:rPr lang="en-US" sz="2400" b="1" dirty="0"/>
                  <a:t>closest false speaker</a:t>
                </a: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’s 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𝑐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F19BDCD-0C2B-1D4A-A948-AD834B585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3729" y="21351898"/>
                <a:ext cx="6906866" cy="1224309"/>
              </a:xfrm>
              <a:prstGeom prst="rect">
                <a:avLst/>
              </a:prstGeom>
              <a:blipFill>
                <a:blip r:embed="rId13"/>
                <a:stretch>
                  <a:fillRect l="-1838" t="-2041" r="-2941" b="-10204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E732A348-B087-8C4F-B5F4-EAB974ED37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13" t="16751" r="1367"/>
          <a:stretch/>
        </p:blipFill>
        <p:spPr>
          <a:xfrm>
            <a:off x="11549624" y="18729643"/>
            <a:ext cx="2914787" cy="233624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E52662E-6EDB-F94A-933E-D413BD991AA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24472" r="58659"/>
          <a:stretch/>
        </p:blipFill>
        <p:spPr>
          <a:xfrm>
            <a:off x="9193063" y="18969524"/>
            <a:ext cx="2152383" cy="2119570"/>
          </a:xfrm>
          <a:prstGeom prst="rect">
            <a:avLst/>
          </a:prstGeom>
        </p:spPr>
      </p:pic>
      <p:pic>
        <p:nvPicPr>
          <p:cNvPr id="146" name="Shape 139">
            <a:extLst>
              <a:ext uri="{FF2B5EF4-FFF2-40B4-BE49-F238E27FC236}">
                <a16:creationId xmlns:a16="http://schemas.microsoft.com/office/drawing/2014/main" id="{B8EC00F7-7B35-434C-89FD-A2DCD661C8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3584"/>
          <a:stretch/>
        </p:blipFill>
        <p:spPr>
          <a:xfrm>
            <a:off x="6763525" y="19119871"/>
            <a:ext cx="2262299" cy="1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2CEB53C4-CFCA-0547-AA62-22EDFCDC0AB9}"/>
              </a:ext>
            </a:extLst>
          </p:cNvPr>
          <p:cNvSpPr txBox="1"/>
          <p:nvPr/>
        </p:nvSpPr>
        <p:spPr>
          <a:xfrm flipH="1">
            <a:off x="7466269" y="21351895"/>
            <a:ext cx="6909971" cy="11945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</a:t>
            </a:r>
            <a:r>
              <a:rPr lang="en-US" sz="2400" baseline="0" dirty="0"/>
              <a:t>For each training batch, we </a:t>
            </a:r>
            <a:r>
              <a:rPr lang="en-US" sz="2400" dirty="0"/>
              <a:t>build</a:t>
            </a:r>
            <a:r>
              <a:rPr lang="en-US" sz="2400" baseline="0" dirty="0"/>
              <a:t> a </a:t>
            </a:r>
            <a:r>
              <a:rPr lang="en-US" sz="2400" dirty="0"/>
              <a:t>matrix for utterance-to-speaker similarities, which greatly accelerates the loss computation.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0D576C4-AB6D-654C-94D8-3759CC317182}"/>
                  </a:ext>
                </a:extLst>
              </p:cNvPr>
              <p:cNvSpPr txBox="1"/>
              <p:nvPr/>
            </p:nvSpPr>
            <p:spPr>
              <a:xfrm>
                <a:off x="14973238" y="4545337"/>
                <a:ext cx="6966524" cy="4296945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t">
                <a:spAutoFit/>
              </a:bodyPr>
              <a:lstStyle/>
              <a:p>
                <a:pPr marL="571500" marR="0" indent="-571500" algn="l" defTabSz="1478756" rtl="0" fontAlgn="auto" latinLnBrk="0" hangingPunct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3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Window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verlapping,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fixed-length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240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ms),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LSTM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runs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571500" marR="0" indent="-571500" algn="l" defTabSz="1478756" rtl="0" fontAlgn="auto" latinLnBrk="0" hangingPunct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Segment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: </a:t>
                </a:r>
                <a:r>
                  <a:rPr kumimoji="0" lang="en-US" altLang="zh-Han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N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on-overlapping, longer (</a:t>
                </a:r>
                <a14:m>
                  <m:oMath xmlns:m="http://schemas.openxmlformats.org/officeDocument/2006/math">
                    <m:r>
                      <a:rPr kumimoji="0" lang="en-US" altLang="zh-Han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  <a:sym typeface="Helvetica Light"/>
                      </a:rPr>
                      <m:t>≤400</m:t>
                    </m:r>
                  </m:oMath>
                </a14:m>
                <a:r>
                  <a:rPr kumimoji="0" lang="en-US" sz="30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ms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), we average window-wis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e d-vectors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.</a:t>
                </a:r>
              </a:p>
              <a:p>
                <a:pPr marL="571500" marR="0" indent="-571500" algn="l" defTabSz="1478756" rtl="0" fontAlgn="auto" latinLnBrk="0" hangingPunct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e cluster segment-wise d-vectors to generate </a:t>
                </a:r>
                <a:r>
                  <a:rPr lang="en-US" altLang="zh-Han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</a:t>
                </a:r>
                <a:r>
                  <a:rPr lang="zh-Hans" alt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diarization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results.</a:t>
                </a:r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0D576C4-AB6D-654C-94D8-3759CC317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3238" y="4545337"/>
                <a:ext cx="6966524" cy="4296945"/>
              </a:xfrm>
              <a:prstGeom prst="rect">
                <a:avLst/>
              </a:prstGeom>
              <a:blipFill>
                <a:blip r:embed="rId15"/>
                <a:stretch>
                  <a:fillRect l="-2545" t="-885" r="-2909" b="-2360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Picture 92">
            <a:extLst>
              <a:ext uri="{FF2B5EF4-FFF2-40B4-BE49-F238E27FC236}">
                <a16:creationId xmlns:a16="http://schemas.microsoft.com/office/drawing/2014/main" id="{196DFA1A-73D7-8C4D-B224-80322A87D5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762" y="4366632"/>
            <a:ext cx="7042604" cy="4712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33B78-59FA-5349-8874-5D1CD54633AB}"/>
              </a:ext>
            </a:extLst>
          </p:cNvPr>
          <p:cNvSpPr>
            <a:spLocks/>
          </p:cNvSpPr>
          <p:nvPr/>
        </p:nvSpPr>
        <p:spPr>
          <a:xfrm>
            <a:off x="15007527" y="10380109"/>
            <a:ext cx="13875186" cy="66456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algn="l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003A21B-7790-CD46-B85C-DC2C3BE1B07A}"/>
              </a:ext>
            </a:extLst>
          </p:cNvPr>
          <p:cNvSpPr/>
          <p:nvPr/>
        </p:nvSpPr>
        <p:spPr>
          <a:xfrm>
            <a:off x="15163704" y="10471669"/>
            <a:ext cx="6707779" cy="2694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Naïve</a:t>
            </a:r>
            <a:r>
              <a:rPr kumimoji="0" lang="zh-Hans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online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EC83876-7EC6-4340-BD04-972028B4DC20}"/>
              </a:ext>
            </a:extLst>
          </p:cNvPr>
          <p:cNvSpPr/>
          <p:nvPr/>
        </p:nvSpPr>
        <p:spPr>
          <a:xfrm>
            <a:off x="29368394" y="16698141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References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Georgia" panose="02040502050405020303" pitchFamily="18" charset="0"/>
              <a:sym typeface="Helvetica Ligh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8BAEE-EE93-EE4B-8201-CC3B0EDA52F9}"/>
              </a:ext>
            </a:extLst>
          </p:cNvPr>
          <p:cNvSpPr txBox="1"/>
          <p:nvPr/>
        </p:nvSpPr>
        <p:spPr>
          <a:xfrm>
            <a:off x="29514959" y="17718934"/>
            <a:ext cx="13923301" cy="48762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Hans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Li Wan,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.,</a:t>
            </a:r>
            <a:r>
              <a:rPr lang="zh-Hans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“Generalized end-to-end loss for speaker verification,”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arXiv:1710.10467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</a:p>
          <a:p>
            <a:pPr algn="l">
              <a:lnSpc>
                <a:spcPct val="114000"/>
              </a:lnSpc>
            </a:pP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[2] Georg </a:t>
            </a:r>
            <a:r>
              <a:rPr lang="en-US" altLang="zh-Hans" sz="2100" dirty="0" err="1">
                <a:latin typeface="Arial" panose="020B0604020202020204" pitchFamily="34" charset="0"/>
                <a:cs typeface="Arial" panose="020B0604020202020204" pitchFamily="34" charset="0"/>
              </a:rPr>
              <a:t>Heigold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., “End-to-end text-dependent speaker verification,”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ICASSP 2016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14000"/>
              </a:lnSpc>
            </a:pPr>
            <a:r>
              <a:rPr kumimoji="0" lang="en-US" altLang="zh-Han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[3]</a:t>
            </a:r>
            <a:r>
              <a:rPr kumimoji="0" lang="zh-Hans" alt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Philip Andrew Mansfield,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“Links: A high</a:t>
            </a:r>
            <a:r>
              <a:rPr lang="zh-Hans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dimensional online clustering method,”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arXiv:1801.10123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  <a:endParaRPr kumimoji="0" lang="en-US" altLang="zh-Hans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algn="l">
              <a:lnSpc>
                <a:spcPct val="114000"/>
              </a:lnSpc>
            </a:pP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[4] Fabio </a:t>
            </a:r>
            <a:r>
              <a:rPr lang="en-US" altLang="zh-Hans" sz="2100" dirty="0" err="1">
                <a:latin typeface="Arial" panose="020B0604020202020204" pitchFamily="34" charset="0"/>
                <a:cs typeface="Arial" panose="020B0604020202020204" pitchFamily="34" charset="0"/>
              </a:rPr>
              <a:t>Castaldo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“Stream-based speaker segmentation using speaker factors and </a:t>
            </a:r>
            <a:r>
              <a:rPr lang="en-US" altLang="zh-Hans" sz="2100" dirty="0" err="1">
                <a:latin typeface="Arial" panose="020B0604020202020204" pitchFamily="34" charset="0"/>
                <a:cs typeface="Arial" panose="020B0604020202020204" pitchFamily="34" charset="0"/>
              </a:rPr>
              <a:t>eigenvoices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ICASSP 2008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14000"/>
              </a:lnSpc>
            </a:pPr>
            <a:r>
              <a:rPr kumimoji="0" lang="en-US" altLang="zh-Han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[5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] Stephen H Shum,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“Unsupervised methods for speaker </a:t>
            </a:r>
            <a:r>
              <a:rPr lang="en-US" altLang="zh-Hans" sz="21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: An integrated and iterative approach,”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TASLP 2013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zh-Hans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algn="l">
              <a:lnSpc>
                <a:spcPct val="114000"/>
              </a:lnSpc>
            </a:pP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[6] Mohammed </a:t>
            </a:r>
            <a:r>
              <a:rPr lang="en-US" altLang="zh-Hans" sz="2100" dirty="0" err="1">
                <a:latin typeface="Arial" panose="020B0604020202020204" pitchFamily="34" charset="0"/>
                <a:cs typeface="Arial" panose="020B0604020202020204" pitchFamily="34" charset="0"/>
              </a:rPr>
              <a:t>Senoussaoui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 “A study of the cosine distance-based mean shift for telephone speech </a:t>
            </a:r>
            <a:r>
              <a:rPr lang="en-US" altLang="zh-Hans" sz="21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altLang="zh-Hans" sz="2100" i="1" dirty="0">
                <a:latin typeface="Arial" panose="020B0604020202020204" pitchFamily="34" charset="0"/>
                <a:cs typeface="Arial" panose="020B0604020202020204" pitchFamily="34" charset="0"/>
              </a:rPr>
              <a:t>TASLP 2014</a:t>
            </a:r>
            <a:r>
              <a:rPr lang="en-US" altLang="zh-Han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ct val="114000"/>
              </a:lnSpc>
            </a:pP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[7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] Gregory Sell,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resegmentation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in the factor analysis subspace,”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ICASSP 2015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algn="l">
              <a:lnSpc>
                <a:spcPct val="114000"/>
              </a:lnSpc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[8] Daniel Garcia-Romero,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 “Speaker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using deep neural network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,” ICASSP 2017.</a:t>
            </a:r>
          </a:p>
          <a:p>
            <a:pPr algn="l">
              <a:lnSpc>
                <a:spcPct val="114000"/>
              </a:lnSpc>
            </a:pP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[9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Zbyněk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Zajíc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 “Speaker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using convolutional neural network for statistics accumulation refinement,” </a:t>
            </a:r>
            <a:r>
              <a:rPr lang="en-US" sz="2100" i="1" dirty="0">
                <a:latin typeface="Arial" panose="020B0604020202020204" pitchFamily="34" charset="0"/>
                <a:cs typeface="Arial" panose="020B0604020202020204" pitchFamily="34" charset="0"/>
              </a:rPr>
              <a:t>INTERSPEECH 2017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2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EA73DE5-F916-FF4C-9A79-E22ED4497494}"/>
              </a:ext>
            </a:extLst>
          </p:cNvPr>
          <p:cNvSpPr/>
          <p:nvPr/>
        </p:nvSpPr>
        <p:spPr>
          <a:xfrm>
            <a:off x="22013369" y="10457211"/>
            <a:ext cx="6707779" cy="2694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Links</a:t>
            </a:r>
            <a:r>
              <a:rPr kumimoji="0" lang="zh-Hans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online [3]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4AB61B8-E8A6-6044-A7F5-E49DDDEA23F0}"/>
              </a:ext>
            </a:extLst>
          </p:cNvPr>
          <p:cNvSpPr/>
          <p:nvPr/>
        </p:nvSpPr>
        <p:spPr>
          <a:xfrm>
            <a:off x="15142416" y="13269977"/>
            <a:ext cx="6707779" cy="29610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K-Means</a:t>
            </a:r>
            <a:r>
              <a:rPr kumimoji="0" lang="zh-Hans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offline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7A67FDD-0412-4449-ABBA-F42D4EEEB25C}"/>
              </a:ext>
            </a:extLst>
          </p:cNvPr>
          <p:cNvSpPr/>
          <p:nvPr/>
        </p:nvSpPr>
        <p:spPr>
          <a:xfrm>
            <a:off x="22013369" y="13252978"/>
            <a:ext cx="6707779" cy="29610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Spectral</a:t>
            </a:r>
            <a:r>
              <a:rPr kumimoji="0" lang="zh-Hans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kumimoji="0" lang="en-US" altLang="zh-Han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offline (Winner!)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690D15-AE1B-7842-8C79-7DADEF2FEB7C}"/>
              </a:ext>
            </a:extLst>
          </p:cNvPr>
          <p:cNvGrpSpPr/>
          <p:nvPr/>
        </p:nvGrpSpPr>
        <p:grpSpPr>
          <a:xfrm>
            <a:off x="18144540" y="11051561"/>
            <a:ext cx="3645435" cy="1953679"/>
            <a:chOff x="18119140" y="10527616"/>
            <a:chExt cx="3645435" cy="19536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8723822-E4B9-4F4A-9815-1120BBA52807}"/>
                </a:ext>
              </a:extLst>
            </p:cNvPr>
            <p:cNvGrpSpPr/>
            <p:nvPr/>
          </p:nvGrpSpPr>
          <p:grpSpPr>
            <a:xfrm>
              <a:off x="18119140" y="10733829"/>
              <a:ext cx="1747466" cy="1747466"/>
              <a:chOff x="17227566" y="11376181"/>
              <a:chExt cx="1747466" cy="174746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3F7E618-5198-E045-8B22-5A66AB85FCF1}"/>
                  </a:ext>
                </a:extLst>
              </p:cNvPr>
              <p:cNvSpPr/>
              <p:nvPr/>
            </p:nvSpPr>
            <p:spPr>
              <a:xfrm>
                <a:off x="17227566" y="11376181"/>
                <a:ext cx="1747466" cy="1747466"/>
              </a:xfrm>
              <a:prstGeom prst="ellipse">
                <a:avLst/>
              </a:pr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lgDash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FB503DA-2024-E445-9B37-D962D96EE928}"/>
                  </a:ext>
                </a:extLst>
              </p:cNvPr>
              <p:cNvGrpSpPr/>
              <p:nvPr/>
            </p:nvGrpSpPr>
            <p:grpSpPr>
              <a:xfrm>
                <a:off x="17556894" y="11747222"/>
                <a:ext cx="1057516" cy="1030709"/>
                <a:chOff x="16896161" y="12055661"/>
                <a:chExt cx="1057516" cy="1030709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47A1B53-C838-294E-B38E-A5BEA3B63BCF}"/>
                    </a:ext>
                  </a:extLst>
                </p:cNvPr>
                <p:cNvSpPr/>
                <p:nvPr/>
              </p:nvSpPr>
              <p:spPr>
                <a:xfrm>
                  <a:off x="17319717" y="12055661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EE24EF5-F9E4-D04A-B589-473BADDCE1DB}"/>
                    </a:ext>
                  </a:extLst>
                </p:cNvPr>
                <p:cNvSpPr/>
                <p:nvPr/>
              </p:nvSpPr>
              <p:spPr>
                <a:xfrm>
                  <a:off x="16896161" y="12677500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DFC47EAE-A135-F84F-AA4C-F71440C86F8E}"/>
                    </a:ext>
                  </a:extLst>
                </p:cNvPr>
                <p:cNvSpPr/>
                <p:nvPr/>
              </p:nvSpPr>
              <p:spPr>
                <a:xfrm>
                  <a:off x="17761016" y="12893709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0" name="Triangle 9">
                  <a:extLst>
                    <a:ext uri="{FF2B5EF4-FFF2-40B4-BE49-F238E27FC236}">
                      <a16:creationId xmlns:a16="http://schemas.microsoft.com/office/drawing/2014/main" id="{AABA94A5-D8B0-4A44-90FB-23C9616113A8}"/>
                    </a:ext>
                  </a:extLst>
                </p:cNvPr>
                <p:cNvSpPr/>
                <p:nvPr/>
              </p:nvSpPr>
              <p:spPr>
                <a:xfrm>
                  <a:off x="17377931" y="12475482"/>
                  <a:ext cx="203397" cy="175342"/>
                </a:xfrm>
                <a:prstGeom prst="triangl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45862A-6E36-C245-9EA1-A2B2F2F9EA30}"/>
                </a:ext>
              </a:extLst>
            </p:cNvPr>
            <p:cNvGrpSpPr/>
            <p:nvPr/>
          </p:nvGrpSpPr>
          <p:grpSpPr>
            <a:xfrm>
              <a:off x="20017109" y="10527616"/>
              <a:ext cx="1747466" cy="1747466"/>
              <a:chOff x="19854743" y="11274142"/>
              <a:chExt cx="1747466" cy="174746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A1CBF3-594B-E944-B6E9-2087F1979601}"/>
                  </a:ext>
                </a:extLst>
              </p:cNvPr>
              <p:cNvGrpSpPr/>
              <p:nvPr/>
            </p:nvGrpSpPr>
            <p:grpSpPr>
              <a:xfrm>
                <a:off x="20530321" y="11568489"/>
                <a:ext cx="451839" cy="1204187"/>
                <a:chOff x="20915842" y="11623894"/>
                <a:chExt cx="451839" cy="1204187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9408022-180E-114F-8100-3A028BD0106B}"/>
                    </a:ext>
                  </a:extLst>
                </p:cNvPr>
                <p:cNvSpPr/>
                <p:nvPr/>
              </p:nvSpPr>
              <p:spPr>
                <a:xfrm>
                  <a:off x="20915842" y="11623894"/>
                  <a:ext cx="192661" cy="192661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4FAA36C-D895-2E41-A831-C70823E02AB5}"/>
                    </a:ext>
                  </a:extLst>
                </p:cNvPr>
                <p:cNvSpPr/>
                <p:nvPr/>
              </p:nvSpPr>
              <p:spPr>
                <a:xfrm>
                  <a:off x="21175020" y="12635420"/>
                  <a:ext cx="192661" cy="192661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21" name="Triangle 120">
                  <a:extLst>
                    <a:ext uri="{FF2B5EF4-FFF2-40B4-BE49-F238E27FC236}">
                      <a16:creationId xmlns:a16="http://schemas.microsoft.com/office/drawing/2014/main" id="{FF5B6224-9D27-BD41-96D4-1CFDFEF35E68}"/>
                    </a:ext>
                  </a:extLst>
                </p:cNvPr>
                <p:cNvSpPr/>
                <p:nvPr/>
              </p:nvSpPr>
              <p:spPr>
                <a:xfrm>
                  <a:off x="21056884" y="12135548"/>
                  <a:ext cx="203397" cy="175342"/>
                </a:xfrm>
                <a:prstGeom prst="triangl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065E271-DF3E-394B-A53B-B82CC9DD17F0}"/>
                  </a:ext>
                </a:extLst>
              </p:cNvPr>
              <p:cNvSpPr/>
              <p:nvPr/>
            </p:nvSpPr>
            <p:spPr>
              <a:xfrm>
                <a:off x="19854743" y="11274142"/>
                <a:ext cx="1747466" cy="1747466"/>
              </a:xfrm>
              <a:prstGeom prst="ellipse">
                <a:avLst/>
              </a:pr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lgDash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47D8A93-24D9-B743-955A-BC96E32F80D3}"/>
                  </a:ext>
                </a:extLst>
              </p:cNvPr>
              <p:cNvSpPr/>
              <p:nvPr/>
            </p:nvSpPr>
            <p:spPr>
              <a:xfrm>
                <a:off x="19927461" y="11878134"/>
                <a:ext cx="192661" cy="192661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0A3D80-B79A-8240-8F6F-11B4BAAABD19}"/>
                </a:ext>
              </a:extLst>
            </p:cNvPr>
            <p:cNvCxnSpPr>
              <a:cxnSpLocks/>
              <a:stCxn id="10" idx="5"/>
              <a:endCxn id="127" idx="2"/>
            </p:cNvCxnSpPr>
            <p:nvPr/>
          </p:nvCxnSpPr>
          <p:spPr>
            <a:xfrm flipV="1">
              <a:off x="19082786" y="11227939"/>
              <a:ext cx="1007041" cy="384423"/>
            </a:xfrm>
            <a:prstGeom prst="straightConnector1">
              <a:avLst/>
            </a:prstGeom>
            <a:noFill/>
            <a:ln w="3175" cap="flat">
              <a:solidFill>
                <a:srgbClr val="000000"/>
              </a:solidFill>
              <a:prstDash val="lg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B7A3F49-2904-E248-ADFE-B553C8EBFAAD}"/>
                </a:ext>
              </a:extLst>
            </p:cNvPr>
            <p:cNvCxnSpPr>
              <a:cxnSpLocks/>
              <a:stCxn id="121" idx="1"/>
              <a:endCxn id="127" idx="6"/>
            </p:cNvCxnSpPr>
            <p:nvPr/>
          </p:nvCxnSpPr>
          <p:spPr>
            <a:xfrm flipH="1" flipV="1">
              <a:off x="20282488" y="11227939"/>
              <a:ext cx="602090" cy="193349"/>
            </a:xfrm>
            <a:prstGeom prst="straightConnector1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F53DB7E-A4E1-EF4D-B8A4-B859DEA5A9BF}"/>
              </a:ext>
            </a:extLst>
          </p:cNvPr>
          <p:cNvSpPr txBox="1"/>
          <p:nvPr/>
        </p:nvSpPr>
        <p:spPr>
          <a:xfrm>
            <a:off x="15285789" y="11111688"/>
            <a:ext cx="3036327" cy="19023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Thresholding</a:t>
            </a:r>
            <a:r>
              <a:rPr kumimoji="0" lang="zh-Hans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the cosine</a:t>
            </a:r>
            <a:r>
              <a:rPr kumimoji="0" lang="zh-Hans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similarities to centroids.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687B2D8-0D0B-1A47-A568-6F7BC2128B5F}"/>
              </a:ext>
            </a:extLst>
          </p:cNvPr>
          <p:cNvSpPr txBox="1"/>
          <p:nvPr/>
        </p:nvSpPr>
        <p:spPr>
          <a:xfrm flipH="1">
            <a:off x="15142415" y="16214049"/>
            <a:ext cx="13578732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experimented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with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Hans" sz="2400" dirty="0"/>
              <a:t>four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clustering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algorithms.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Hans" sz="2400" dirty="0"/>
              <a:t>Two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them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are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online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(Naïve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and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Links),</a:t>
            </a:r>
            <a:r>
              <a:rPr kumimoji="0" lang="zh-Hans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</a:t>
            </a:r>
            <a:r>
              <a:rPr lang="en-US" altLang="zh-Hans" sz="2400" dirty="0"/>
              <a:t>d</a:t>
            </a:r>
            <a:r>
              <a:rPr lang="zh-Hans" altLang="en-US" sz="2400" dirty="0"/>
              <a:t> </a:t>
            </a:r>
            <a:r>
              <a:rPr lang="en-US" altLang="zh-Hans" sz="2400" dirty="0"/>
              <a:t>the other two</a:t>
            </a:r>
            <a:r>
              <a:rPr lang="zh-Hans" altLang="en-US" sz="2400" dirty="0"/>
              <a:t> </a:t>
            </a:r>
            <a:r>
              <a:rPr lang="en-US" altLang="zh-Hans" sz="2400" dirty="0"/>
              <a:t>are</a:t>
            </a:r>
            <a:r>
              <a:rPr lang="zh-Hans" altLang="en-US" sz="2400" dirty="0"/>
              <a:t> </a:t>
            </a:r>
            <a:r>
              <a:rPr lang="en-US" altLang="zh-Hans" sz="2400" dirty="0"/>
              <a:t>offline</a:t>
            </a:r>
            <a:r>
              <a:rPr lang="zh-Hans" altLang="en-US" sz="2400" dirty="0"/>
              <a:t> </a:t>
            </a:r>
            <a:r>
              <a:rPr lang="en-US" altLang="zh-Hans" sz="2400" dirty="0"/>
              <a:t>(K-Means</a:t>
            </a:r>
            <a:r>
              <a:rPr lang="zh-Hans" altLang="en-US" sz="2400" dirty="0"/>
              <a:t> </a:t>
            </a:r>
            <a:r>
              <a:rPr lang="en-US" altLang="zh-Hans" sz="2400" dirty="0"/>
              <a:t>and</a:t>
            </a:r>
            <a:r>
              <a:rPr lang="zh-Hans" altLang="en-US" sz="2400" dirty="0"/>
              <a:t> </a:t>
            </a:r>
            <a:r>
              <a:rPr lang="en-US" altLang="zh-Hans" sz="2400" dirty="0"/>
              <a:t>Spectral).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33E2B1-9DA6-C045-99F3-97441F74978B}"/>
              </a:ext>
            </a:extLst>
          </p:cNvPr>
          <p:cNvSpPr txBox="1"/>
          <p:nvPr/>
        </p:nvSpPr>
        <p:spPr>
          <a:xfrm>
            <a:off x="22151967" y="11029634"/>
            <a:ext cx="3320570" cy="198443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Anisotropic, probabilistic, and generative cluster modeling.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EC31A5E-063B-954C-94F6-AD51F174C954}"/>
              </a:ext>
            </a:extLst>
          </p:cNvPr>
          <p:cNvSpPr/>
          <p:nvPr/>
        </p:nvSpPr>
        <p:spPr>
          <a:xfrm rot="18997583">
            <a:off x="25541902" y="11073532"/>
            <a:ext cx="1561097" cy="1744917"/>
          </a:xfrm>
          <a:prstGeom prst="ellipse">
            <a:avLst/>
          </a:prstGeom>
          <a:noFill/>
          <a:ln w="3175" cap="flat">
            <a:solidFill>
              <a:schemeClr val="bg1">
                <a:lumMod val="50000"/>
              </a:schemeClr>
            </a:solidFill>
            <a:prstDash val="lgDash"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2F222F-6AA4-AE45-8BE6-7DAFAC56B335}"/>
              </a:ext>
            </a:extLst>
          </p:cNvPr>
          <p:cNvGrpSpPr/>
          <p:nvPr/>
        </p:nvGrpSpPr>
        <p:grpSpPr>
          <a:xfrm>
            <a:off x="25706130" y="10861624"/>
            <a:ext cx="2882526" cy="1747466"/>
            <a:chOff x="25323360" y="10542649"/>
            <a:chExt cx="2882526" cy="174746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BBED07C-69DD-9A42-A0D1-1C4E23799B1D}"/>
                </a:ext>
              </a:extLst>
            </p:cNvPr>
            <p:cNvGrpSpPr/>
            <p:nvPr/>
          </p:nvGrpSpPr>
          <p:grpSpPr>
            <a:xfrm>
              <a:off x="25323360" y="11084950"/>
              <a:ext cx="1057516" cy="1030709"/>
              <a:chOff x="16896161" y="12055661"/>
              <a:chExt cx="1057516" cy="1030709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F9A0100-ECCE-CA46-853B-49EDCE8ADEE4}"/>
                  </a:ext>
                </a:extLst>
              </p:cNvPr>
              <p:cNvSpPr/>
              <p:nvPr/>
            </p:nvSpPr>
            <p:spPr>
              <a:xfrm>
                <a:off x="17319717" y="12055661"/>
                <a:ext cx="192661" cy="192661"/>
              </a:xfrm>
              <a:prstGeom prst="ellipse">
                <a:avLst/>
              </a:prstGeom>
              <a:solidFill>
                <a:srgbClr val="0432FF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174E894-BB4A-8240-9923-A24A3065B9DB}"/>
                  </a:ext>
                </a:extLst>
              </p:cNvPr>
              <p:cNvSpPr/>
              <p:nvPr/>
            </p:nvSpPr>
            <p:spPr>
              <a:xfrm>
                <a:off x="16896161" y="12677500"/>
                <a:ext cx="192661" cy="192661"/>
              </a:xfrm>
              <a:prstGeom prst="ellipse">
                <a:avLst/>
              </a:prstGeom>
              <a:solidFill>
                <a:srgbClr val="0432FF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B76DE0-77C0-FD49-BAF8-DB6B4EC27F25}"/>
                  </a:ext>
                </a:extLst>
              </p:cNvPr>
              <p:cNvSpPr/>
              <p:nvPr/>
            </p:nvSpPr>
            <p:spPr>
              <a:xfrm>
                <a:off x="17761016" y="12893709"/>
                <a:ext cx="192661" cy="192661"/>
              </a:xfrm>
              <a:prstGeom prst="ellipse">
                <a:avLst/>
              </a:prstGeom>
              <a:solidFill>
                <a:srgbClr val="0432FF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48CE5980-BF23-E14A-AC8D-3FBBFAD4C6CB}"/>
                  </a:ext>
                </a:extLst>
              </p:cNvPr>
              <p:cNvSpPr/>
              <p:nvPr/>
            </p:nvSpPr>
            <p:spPr>
              <a:xfrm>
                <a:off x="17377931" y="12475482"/>
                <a:ext cx="203397" cy="175342"/>
              </a:xfrm>
              <a:prstGeom prst="triangle">
                <a:avLst/>
              </a:prstGeom>
              <a:solidFill>
                <a:srgbClr val="0432FF"/>
              </a:solidFill>
              <a:ln w="3175" cap="flat">
                <a:solidFill>
                  <a:schemeClr val="tx1"/>
                </a:solidFill>
                <a:prstDash val="solid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F9BBAB7-E5F0-A84F-A20D-94FED18325DD}"/>
                </a:ext>
              </a:extLst>
            </p:cNvPr>
            <p:cNvGrpSpPr/>
            <p:nvPr/>
          </p:nvGrpSpPr>
          <p:grpSpPr>
            <a:xfrm>
              <a:off x="27567579" y="10802043"/>
              <a:ext cx="451839" cy="1204187"/>
              <a:chOff x="20915842" y="11623894"/>
              <a:chExt cx="451839" cy="1204187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2D0AF7B-A4C2-6149-9AD0-61DB9D7287C9}"/>
                  </a:ext>
                </a:extLst>
              </p:cNvPr>
              <p:cNvSpPr/>
              <p:nvPr/>
            </p:nvSpPr>
            <p:spPr>
              <a:xfrm>
                <a:off x="20915842" y="11623894"/>
                <a:ext cx="192661" cy="192661"/>
              </a:xfrm>
              <a:prstGeom prst="ellipse">
                <a:avLst/>
              </a:prstGeom>
              <a:solidFill>
                <a:srgbClr val="FF0000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294D034C-03CB-574D-BF83-C07A346EB489}"/>
                  </a:ext>
                </a:extLst>
              </p:cNvPr>
              <p:cNvSpPr/>
              <p:nvPr/>
            </p:nvSpPr>
            <p:spPr>
              <a:xfrm>
                <a:off x="21175020" y="12635420"/>
                <a:ext cx="192661" cy="192661"/>
              </a:xfrm>
              <a:prstGeom prst="ellipse">
                <a:avLst/>
              </a:prstGeom>
              <a:solidFill>
                <a:srgbClr val="FF0000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0" name="Triangle 159">
                <a:extLst>
                  <a:ext uri="{FF2B5EF4-FFF2-40B4-BE49-F238E27FC236}">
                    <a16:creationId xmlns:a16="http://schemas.microsoft.com/office/drawing/2014/main" id="{981F4456-363B-544A-A286-911B7C029422}"/>
                  </a:ext>
                </a:extLst>
              </p:cNvPr>
              <p:cNvSpPr/>
              <p:nvPr/>
            </p:nvSpPr>
            <p:spPr>
              <a:xfrm>
                <a:off x="21056884" y="12135548"/>
                <a:ext cx="203397" cy="175342"/>
              </a:xfrm>
              <a:prstGeom prst="triangle">
                <a:avLst/>
              </a:prstGeom>
              <a:solidFill>
                <a:srgbClr val="FF0000"/>
              </a:solidFill>
              <a:ln w="3175" cap="flat">
                <a:solidFill>
                  <a:schemeClr val="tx1"/>
                </a:solidFill>
                <a:prstDash val="solid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96840B2-5DD0-CF45-8FF4-5C64BD462450}"/>
                </a:ext>
              </a:extLst>
            </p:cNvPr>
            <p:cNvSpPr/>
            <p:nvPr/>
          </p:nvSpPr>
          <p:spPr>
            <a:xfrm rot="20651201">
              <a:off x="27414559" y="10542649"/>
              <a:ext cx="791327" cy="1747466"/>
            </a:xfrm>
            <a:prstGeom prst="ellipse">
              <a:avLst/>
            </a:prstGeom>
            <a:noFill/>
            <a:ln w="3175" cap="flat">
              <a:solidFill>
                <a:schemeClr val="bg1">
                  <a:lumMod val="50000"/>
                </a:schemeClr>
              </a:solidFill>
              <a:prstDash val="lgDash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AA25A1B-4289-7F48-8868-8228ADA11070}"/>
                </a:ext>
              </a:extLst>
            </p:cNvPr>
            <p:cNvSpPr/>
            <p:nvPr/>
          </p:nvSpPr>
          <p:spPr>
            <a:xfrm>
              <a:off x="26964719" y="11111688"/>
              <a:ext cx="192661" cy="192661"/>
            </a:xfrm>
            <a:prstGeom prst="ellipse">
              <a:avLst/>
            </a:prstGeom>
            <a:solidFill>
              <a:schemeClr val="bg1"/>
            </a:solidFill>
            <a:ln w="3175" cap="flat">
              <a:solidFill>
                <a:schemeClr val="tx1"/>
              </a:solidFill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E867FB8-6B8B-9447-BA9B-05EEC3D31B24}"/>
                </a:ext>
              </a:extLst>
            </p:cNvPr>
            <p:cNvCxnSpPr>
              <a:cxnSpLocks/>
              <a:stCxn id="158" idx="5"/>
            </p:cNvCxnSpPr>
            <p:nvPr/>
          </p:nvCxnSpPr>
          <p:spPr>
            <a:xfrm flipV="1">
              <a:off x="25957678" y="11208019"/>
              <a:ext cx="1007041" cy="384423"/>
            </a:xfrm>
            <a:prstGeom prst="straightConnector1">
              <a:avLst/>
            </a:prstGeom>
            <a:noFill/>
            <a:ln w="3175" cap="flat">
              <a:solidFill>
                <a:srgbClr val="000000"/>
              </a:solidFill>
              <a:prstDash val="lg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328A553-405D-F640-9669-DB30922D86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57380" y="11208019"/>
              <a:ext cx="602090" cy="193349"/>
            </a:xfrm>
            <a:prstGeom prst="straightConnector1">
              <a:avLst/>
            </a:prstGeom>
            <a:noFill/>
            <a:ln w="3175" cap="flat">
              <a:solidFill>
                <a:srgbClr val="000000"/>
              </a:solidFill>
              <a:prstDash val="lg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A8610E6-60A1-8040-8E09-FFBDC3E67F7C}"/>
                  </a:ext>
                </a:extLst>
              </p:cNvPr>
              <p:cNvSpPr txBox="1"/>
              <p:nvPr/>
            </p:nvSpPr>
            <p:spPr>
              <a:xfrm>
                <a:off x="15240950" y="13896768"/>
                <a:ext cx="6455190" cy="233288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t">
                <a:noAutofit/>
              </a:bodyPr>
              <a:lstStyle/>
              <a:p>
                <a:pPr marL="342900" marR="0" indent="-34290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zh-Han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K-Means++ for cluster initialization.</a:t>
                </a:r>
              </a:p>
              <a:p>
                <a:pPr marL="342900" marR="0" indent="-34290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using Mean Squared Cosine Distances (MSCD):</a:t>
                </a:r>
              </a:p>
              <a:p>
                <a:pPr marR="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𝑘</m:t>
                          </m:r>
                        </m:e>
                      </m:acc>
                      <m:r>
                        <a:rPr kumimoji="0" lang="en-US" sz="3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func>
                        <m:funcPr>
                          <m:ctrlPr>
                            <a:rPr kumimoji="0" lang="en-US" sz="3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30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3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  <m:t>𝑘</m:t>
                                  </m:r>
                                  <m:r>
                                    <a:rPr kumimoji="0" lang="en-US" sz="3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Helvetica Light"/>
                                    </a:rPr>
                                    <m:t>≥1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0" lang="en-US" sz="30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MSCD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′(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𝑘</m:t>
                              </m:r>
                              <m:r>
                                <a:rPr kumimoji="0" lang="en-US" sz="3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 Light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A8610E6-60A1-8040-8E09-FFBDC3E67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950" y="13896768"/>
                <a:ext cx="6455190" cy="2332889"/>
              </a:xfrm>
              <a:prstGeom prst="rect">
                <a:avLst/>
              </a:prstGeom>
              <a:blipFill>
                <a:blip r:embed="rId17"/>
                <a:stretch>
                  <a:fillRect l="-2756" t="-2703" r="-3740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7ED4A5A-AA7A-0D42-A8B3-CC76FA7E55B5}"/>
                  </a:ext>
                </a:extLst>
              </p:cNvPr>
              <p:cNvSpPr txBox="1"/>
              <p:nvPr/>
            </p:nvSpPr>
            <p:spPr>
              <a:xfrm>
                <a:off x="22086276" y="13878319"/>
                <a:ext cx="6451510" cy="233288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t">
                <a:noAutofit/>
              </a:bodyPr>
              <a:lstStyle/>
              <a:p>
                <a:pPr marL="342900" marR="0" indent="-34290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zh-Han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Eigen-decompose affinity matrix.</a:t>
                </a:r>
              </a:p>
              <a:p>
                <a:pPr marL="342900" marR="0" indent="-34290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K-Means on dimensionality-reduced </a:t>
                </a:r>
                <a:r>
                  <a:rPr lang="en-US" sz="3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embeddings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marR="0" indent="-342900" algn="l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Find </a:t>
                </a:r>
                <a14:m>
                  <m:oMath xmlns:m="http://schemas.openxmlformats.org/officeDocument/2006/math">
                    <m:r>
                      <a:rPr kumimoji="0" lang="en-US" sz="30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𝑘</m:t>
                    </m:r>
                  </m:oMath>
                </a14:m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 using the max </a:t>
                </a:r>
                <a:r>
                  <a:rPr kumimoji="0" lang="en-US" sz="30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eigen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Light"/>
                  </a:rPr>
                  <a:t>-gap criterion.</a:t>
                </a: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7ED4A5A-AA7A-0D42-A8B3-CC76FA7E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276" y="13878319"/>
                <a:ext cx="6451510" cy="2332889"/>
              </a:xfrm>
              <a:prstGeom prst="rect">
                <a:avLst/>
              </a:prstGeom>
              <a:blipFill>
                <a:blip r:embed="rId18"/>
                <a:stretch>
                  <a:fillRect l="-2554" t="-3261" b="-9783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14AC4BE-68D1-7545-BD57-69326B260B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753" y="20169078"/>
            <a:ext cx="14118055" cy="2001655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318D86B4-3370-3843-B366-D79AA6D1F51F}"/>
              </a:ext>
            </a:extLst>
          </p:cNvPr>
          <p:cNvSpPr txBox="1"/>
          <p:nvPr/>
        </p:nvSpPr>
        <p:spPr>
          <a:xfrm flipH="1">
            <a:off x="15112884" y="22169159"/>
            <a:ext cx="13578732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apply a sequence of refinement operations on the affinity matrix.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D860E5D-85E7-DD4C-B080-BB5E49C62711}"/>
              </a:ext>
            </a:extLst>
          </p:cNvPr>
          <p:cNvSpPr txBox="1"/>
          <p:nvPr/>
        </p:nvSpPr>
        <p:spPr>
          <a:xfrm>
            <a:off x="15007527" y="17025724"/>
            <a:ext cx="13923301" cy="32443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Affinity matrix refinement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The key to the success of </a:t>
            </a:r>
            <a:r>
              <a:rPr lang="en-US" sz="3000" b="1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clustering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lvl="8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0" lang="en-US" sz="3000" b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Gaussian blur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Smooth the data, and reduce the effect of outliers.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marL="571500" lvl="8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Row-wise thresholding: Zero-out affinities between different speakers.</a:t>
            </a:r>
          </a:p>
          <a:p>
            <a:pPr marL="571500" lvl="8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Symmetrization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Restore matrix symmetry.</a:t>
            </a:r>
          </a:p>
          <a:p>
            <a:pPr marL="571500" lvl="8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Diffusion: Sharpen affinity section boundaries of distinct speakers.</a:t>
            </a:r>
          </a:p>
          <a:p>
            <a:pPr marL="571500" lvl="8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Row-wise max normalization: Avoid undesirable scale effects.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77D43A-5561-2640-9231-000215146390}"/>
              </a:ext>
            </a:extLst>
          </p:cNvPr>
          <p:cNvSpPr/>
          <p:nvPr/>
        </p:nvSpPr>
        <p:spPr>
          <a:xfrm>
            <a:off x="29514958" y="4458780"/>
            <a:ext cx="5444893" cy="1937167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Training Set</a:t>
            </a:r>
          </a:p>
          <a:p>
            <a:pPr marL="457200" marR="0" indent="-4572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Anonymized voice searches</a:t>
            </a:r>
          </a:p>
          <a:p>
            <a:pPr marL="457200" marR="0" indent="-4572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36M utterances from 18K speakers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43B54A7B-0191-8942-9172-A27680B5A4BC}"/>
              </a:ext>
            </a:extLst>
          </p:cNvPr>
          <p:cNvSpPr/>
          <p:nvPr/>
        </p:nvSpPr>
        <p:spPr>
          <a:xfrm>
            <a:off x="35278828" y="4458780"/>
            <a:ext cx="3112140" cy="1937167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Dev Set</a:t>
            </a:r>
          </a:p>
          <a:p>
            <a:pPr marL="457200" marR="0" indent="-457200" algn="l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 from </a:t>
            </a:r>
            <a:r>
              <a:rPr lang="en-US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</a:t>
            </a:r>
            <a:endParaRPr kumimoji="0" lang="en-US" sz="3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A3862EEA-1E3E-9D41-AB92-64EF5621393B}"/>
              </a:ext>
            </a:extLst>
          </p:cNvPr>
          <p:cNvSpPr/>
          <p:nvPr/>
        </p:nvSpPr>
        <p:spPr>
          <a:xfrm>
            <a:off x="38709945" y="4417747"/>
            <a:ext cx="4728315" cy="1937167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no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Eval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Set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Standard public 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datasets: NIST RT-03, NIST SRE 2000, </a:t>
            </a:r>
            <a:r>
              <a:rPr lang="en-US" sz="3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  <a:endParaRPr kumimoji="0" lang="en-US" sz="300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60FA9DF2-3FB1-9A45-A80D-2B5BACC50E3A}"/>
              </a:ext>
            </a:extLst>
          </p:cNvPr>
          <p:cNvSpPr/>
          <p:nvPr/>
        </p:nvSpPr>
        <p:spPr>
          <a:xfrm>
            <a:off x="30993394" y="6467746"/>
            <a:ext cx="2488019" cy="464229"/>
          </a:xfrm>
          <a:prstGeom prst="downArrow">
            <a:avLst/>
          </a:prstGeom>
          <a:solidFill>
            <a:srgbClr val="FFC00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Down Arrow 189">
            <a:extLst>
              <a:ext uri="{FF2B5EF4-FFF2-40B4-BE49-F238E27FC236}">
                <a16:creationId xmlns:a16="http://schemas.microsoft.com/office/drawing/2014/main" id="{B80C5C7D-F2E2-484B-80C4-AD6FFC190ABF}"/>
              </a:ext>
            </a:extLst>
          </p:cNvPr>
          <p:cNvSpPr/>
          <p:nvPr/>
        </p:nvSpPr>
        <p:spPr>
          <a:xfrm>
            <a:off x="35590888" y="6467745"/>
            <a:ext cx="2488019" cy="464229"/>
          </a:xfrm>
          <a:prstGeom prst="downArrow">
            <a:avLst/>
          </a:prstGeom>
          <a:solidFill>
            <a:srgbClr val="FFC00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1" name="Down Arrow 190">
            <a:extLst>
              <a:ext uri="{FF2B5EF4-FFF2-40B4-BE49-F238E27FC236}">
                <a16:creationId xmlns:a16="http://schemas.microsoft.com/office/drawing/2014/main" id="{088710F6-A710-C24E-953D-3A1A093AD06F}"/>
              </a:ext>
            </a:extLst>
          </p:cNvPr>
          <p:cNvSpPr/>
          <p:nvPr/>
        </p:nvSpPr>
        <p:spPr>
          <a:xfrm>
            <a:off x="39830092" y="6467745"/>
            <a:ext cx="2488019" cy="464229"/>
          </a:xfrm>
          <a:prstGeom prst="downArrow">
            <a:avLst/>
          </a:prstGeom>
          <a:solidFill>
            <a:srgbClr val="FFC000"/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6FD345-E66B-8745-A711-F14624EB51DD}"/>
              </a:ext>
            </a:extLst>
          </p:cNvPr>
          <p:cNvSpPr txBox="1"/>
          <p:nvPr/>
        </p:nvSpPr>
        <p:spPr>
          <a:xfrm>
            <a:off x="30407086" y="7008007"/>
            <a:ext cx="3547445" cy="5482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Train LSTM network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1B4CB1-3A94-B042-8582-99E140F11D18}"/>
              </a:ext>
            </a:extLst>
          </p:cNvPr>
          <p:cNvSpPr txBox="1"/>
          <p:nvPr/>
        </p:nvSpPr>
        <p:spPr>
          <a:xfrm>
            <a:off x="34259674" y="6779968"/>
            <a:ext cx="5123321" cy="100989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Tune VAD, window size/step, refinement parameters, </a:t>
            </a: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etc.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4E12761-1AB5-6342-9553-417E322752A4}"/>
              </a:ext>
            </a:extLst>
          </p:cNvPr>
          <p:cNvSpPr txBox="1"/>
          <p:nvPr/>
        </p:nvSpPr>
        <p:spPr>
          <a:xfrm>
            <a:off x="39995280" y="7008007"/>
            <a:ext cx="2157642" cy="5482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Report DER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09D8554-969C-FC4A-A72B-E117B1502784}"/>
              </a:ext>
            </a:extLst>
          </p:cNvPr>
          <p:cNvSpPr txBox="1"/>
          <p:nvPr/>
        </p:nvSpPr>
        <p:spPr>
          <a:xfrm flipH="1">
            <a:off x="29675567" y="7702318"/>
            <a:ext cx="13578732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Fig. 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Our network is completely trained on </a:t>
            </a:r>
            <a:r>
              <a:rPr kumimoji="0" lang="en-US" altLang="zh-Han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out-of-domain</a:t>
            </a:r>
            <a:r>
              <a:rPr kumimoji="0" lang="en-US" altLang="zh-Han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data: voice search vs. telephone speech.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219FF808-34F5-A746-9742-770F423B2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33515"/>
                  </p:ext>
                </p:extLst>
              </p:nvPr>
            </p:nvGraphicFramePr>
            <p:xfrm>
              <a:off x="29465636" y="8218618"/>
              <a:ext cx="13972624" cy="426720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985471">
                      <a:extLst>
                        <a:ext uri="{9D8B030D-6E8A-4147-A177-3AD203B41FA5}">
                          <a16:colId xmlns:a16="http://schemas.microsoft.com/office/drawing/2014/main" val="1217165366"/>
                        </a:ext>
                      </a:extLst>
                    </a:gridCol>
                    <a:gridCol w="1935126">
                      <a:extLst>
                        <a:ext uri="{9D8B030D-6E8A-4147-A177-3AD203B41FA5}">
                          <a16:colId xmlns:a16="http://schemas.microsoft.com/office/drawing/2014/main" val="895204333"/>
                        </a:ext>
                      </a:extLst>
                    </a:gridCol>
                    <a:gridCol w="2869548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302895">
                      <a:extLst>
                        <a:ext uri="{9D8B030D-6E8A-4147-A177-3AD203B41FA5}">
                          <a16:colId xmlns:a16="http://schemas.microsoft.com/office/drawing/2014/main" val="3275921946"/>
                        </a:ext>
                      </a:extLst>
                    </a:gridCol>
                    <a:gridCol w="1165101">
                      <a:extLst>
                        <a:ext uri="{9D8B030D-6E8A-4147-A177-3AD203B41FA5}">
                          <a16:colId xmlns:a16="http://schemas.microsoft.com/office/drawing/2014/main" val="295517989"/>
                        </a:ext>
                      </a:extLst>
                    </a:gridCol>
                    <a:gridCol w="2158609">
                      <a:extLst>
                        <a:ext uri="{9D8B030D-6E8A-4147-A177-3AD203B41FA5}">
                          <a16:colId xmlns:a16="http://schemas.microsoft.com/office/drawing/2014/main" val="4255977108"/>
                        </a:ext>
                      </a:extLst>
                    </a:gridCol>
                    <a:gridCol w="1196537">
                      <a:extLst>
                        <a:ext uri="{9D8B030D-6E8A-4147-A177-3AD203B41FA5}">
                          <a16:colId xmlns:a16="http://schemas.microsoft.com/office/drawing/2014/main" val="2366506521"/>
                        </a:ext>
                      </a:extLst>
                    </a:gridCol>
                    <a:gridCol w="1359337">
                      <a:extLst>
                        <a:ext uri="{9D8B030D-6E8A-4147-A177-3AD203B41FA5}">
                          <a16:colId xmlns:a16="http://schemas.microsoft.com/office/drawing/2014/main" val="1743144177"/>
                        </a:ext>
                      </a:extLst>
                    </a:gridCol>
                  </a:tblGrid>
                  <a:tr h="279998">
                    <a:tc rowSpan="2"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Embedding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Clustering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CALLHOME American English </a:t>
                          </a:r>
                          <a:r>
                            <a:rPr lang="en-US" sz="2200" b="1" dirty="0" err="1"/>
                            <a:t>Eval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NIST RT-03 English CTS </a:t>
                          </a:r>
                          <a:r>
                            <a:rPr lang="en-US" sz="2200" b="1" dirty="0" err="1"/>
                            <a:t>Eval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99700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Confusion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FA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Miss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Confusion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FA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Miss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279998">
                    <a:tc rowSpan="4"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i</a:t>
                          </a:r>
                          <a:r>
                            <a:rPr lang="en-US" sz="2200" dirty="0"/>
                            <a:t>-vector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Naive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26.41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2.40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3.55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35.35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4.66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2.62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Links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25.40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33.56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K-Means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22.86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24.38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Spectral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14.59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13.84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279998">
                    <a:tc rowSpan="4">
                      <a:txBody>
                        <a:bodyPr/>
                        <a:lstStyle/>
                        <a:p>
                          <a:r>
                            <a:rPr lang="en-US" sz="2200" dirty="0"/>
                            <a:t>d-vector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Naive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12.41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1.94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4.51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18.76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4.09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4.45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Links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11.02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18.56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K-Means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  <m:t>7.29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7.80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4554003"/>
                      </a:ext>
                    </a:extLst>
                  </a:tr>
                  <a:tr h="279998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Spectral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6.03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latin typeface="Cambria Math" panose="02040503050406030204" pitchFamily="18" charset="0"/>
                                  </a:rPr>
                                  <m:t>3.76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628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219FF808-34F5-A746-9742-770F423B21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33515"/>
                  </p:ext>
                </p:extLst>
              </p:nvPr>
            </p:nvGraphicFramePr>
            <p:xfrm>
              <a:off x="29465636" y="8218618"/>
              <a:ext cx="13972624" cy="426720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1985471">
                      <a:extLst>
                        <a:ext uri="{9D8B030D-6E8A-4147-A177-3AD203B41FA5}">
                          <a16:colId xmlns:a16="http://schemas.microsoft.com/office/drawing/2014/main" val="1217165366"/>
                        </a:ext>
                      </a:extLst>
                    </a:gridCol>
                    <a:gridCol w="1935126">
                      <a:extLst>
                        <a:ext uri="{9D8B030D-6E8A-4147-A177-3AD203B41FA5}">
                          <a16:colId xmlns:a16="http://schemas.microsoft.com/office/drawing/2014/main" val="895204333"/>
                        </a:ext>
                      </a:extLst>
                    </a:gridCol>
                    <a:gridCol w="2869548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302895">
                      <a:extLst>
                        <a:ext uri="{9D8B030D-6E8A-4147-A177-3AD203B41FA5}">
                          <a16:colId xmlns:a16="http://schemas.microsoft.com/office/drawing/2014/main" val="3275921946"/>
                        </a:ext>
                      </a:extLst>
                    </a:gridCol>
                    <a:gridCol w="1165101">
                      <a:extLst>
                        <a:ext uri="{9D8B030D-6E8A-4147-A177-3AD203B41FA5}">
                          <a16:colId xmlns:a16="http://schemas.microsoft.com/office/drawing/2014/main" val="295517989"/>
                        </a:ext>
                      </a:extLst>
                    </a:gridCol>
                    <a:gridCol w="2158609">
                      <a:extLst>
                        <a:ext uri="{9D8B030D-6E8A-4147-A177-3AD203B41FA5}">
                          <a16:colId xmlns:a16="http://schemas.microsoft.com/office/drawing/2014/main" val="4255977108"/>
                        </a:ext>
                      </a:extLst>
                    </a:gridCol>
                    <a:gridCol w="1196537">
                      <a:extLst>
                        <a:ext uri="{9D8B030D-6E8A-4147-A177-3AD203B41FA5}">
                          <a16:colId xmlns:a16="http://schemas.microsoft.com/office/drawing/2014/main" val="2366506521"/>
                        </a:ext>
                      </a:extLst>
                    </a:gridCol>
                    <a:gridCol w="1359337">
                      <a:extLst>
                        <a:ext uri="{9D8B030D-6E8A-4147-A177-3AD203B41FA5}">
                          <a16:colId xmlns:a16="http://schemas.microsoft.com/office/drawing/2014/main" val="1743144177"/>
                        </a:ext>
                      </a:extLst>
                    </a:gridCol>
                  </a:tblGrid>
                  <a:tr h="426720">
                    <a:tc rowSpan="2"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Embedding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Clustering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CALLHOME American English </a:t>
                          </a:r>
                          <a:r>
                            <a:rPr lang="en-US" sz="2200" b="1" dirty="0" err="1"/>
                            <a:t>Eval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dirty="0"/>
                            <a:t>NIST RT-03 English CTS </a:t>
                          </a:r>
                          <a:r>
                            <a:rPr lang="en-US" sz="2200" b="1" dirty="0" err="1"/>
                            <a:t>Eval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899700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Confusion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FA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Miss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Confusion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FA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/>
                            <a:t>Miss</a:t>
                          </a:r>
                          <a:endParaRPr lang="en-US" sz="22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426720">
                    <a:tc rowSpan="4">
                      <a:txBody>
                        <a:bodyPr/>
                        <a:lstStyle/>
                        <a:p>
                          <a:r>
                            <a:rPr lang="en-US" sz="2200" dirty="0" err="1"/>
                            <a:t>i</a:t>
                          </a:r>
                          <a:r>
                            <a:rPr lang="en-US" sz="2200" dirty="0"/>
                            <a:t>-vector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Naive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202941" r="-250885" b="-72058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521359" t="-51111" r="-450485" b="-10666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695652" t="-51111" r="-404348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202941" r="-118824" b="-72058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959574" t="-51111" r="-114894" b="-10666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930841" t="-51111" r="-935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Links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302941" r="-250885" b="-62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302941" r="-118824" b="-62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K-Means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402941" r="-250885" b="-52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402941" r="-118824" b="-52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Spectral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518182" r="-250885" b="-4363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518182" r="-118824" b="-4363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426720">
                    <a:tc rowSpan="4">
                      <a:txBody>
                        <a:bodyPr/>
                        <a:lstStyle/>
                        <a:p>
                          <a:r>
                            <a:rPr lang="en-US" sz="2200" dirty="0"/>
                            <a:t>d-vector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Naive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600000" r="-250885" b="-323529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521359" t="-151111" r="-450485" b="-666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695652" t="-151111" r="-404348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600000" r="-118824" b="-323529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959574" t="-151111" r="-114894" b="-666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930841" t="-151111" r="-935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Links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700000" r="-250885" b="-22352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700000" r="-118824" b="-22352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K-Means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824242" r="-250885" b="-1303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824242" r="-118824" b="-1303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4554003"/>
                      </a:ext>
                    </a:extLst>
                  </a:tr>
                  <a:tr h="426720"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dirty="0"/>
                            <a:t>Spectral</a:t>
                          </a:r>
                          <a:endParaRPr lang="en-US" sz="22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7611" t="-897059" r="-250885" b="-264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430588" t="-897059" r="-118824" b="-2647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2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86289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5" name="TextBox 194">
            <a:extLst>
              <a:ext uri="{FF2B5EF4-FFF2-40B4-BE49-F238E27FC236}">
                <a16:creationId xmlns:a16="http://schemas.microsoft.com/office/drawing/2014/main" id="{91A05265-33E7-1246-821F-016E72D3C78D}"/>
              </a:ext>
            </a:extLst>
          </p:cNvPr>
          <p:cNvSpPr txBox="1"/>
          <p:nvPr/>
        </p:nvSpPr>
        <p:spPr>
          <a:xfrm flipH="1">
            <a:off x="29687243" y="12503673"/>
            <a:ext cx="13578732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Table. </a:t>
            </a:r>
            <a:r>
              <a:rPr lang="en-US" sz="2400" dirty="0"/>
              <a:t>DER (%) on English-only datasets for different </a:t>
            </a:r>
            <a:r>
              <a:rPr lang="en-US" sz="2400" dirty="0" err="1"/>
              <a:t>embeddings</a:t>
            </a:r>
            <a:r>
              <a:rPr lang="en-US" sz="2400" dirty="0"/>
              <a:t> and clustering algorithms.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6" name="Table 195">
                <a:extLst>
                  <a:ext uri="{FF2B5EF4-FFF2-40B4-BE49-F238E27FC236}">
                    <a16:creationId xmlns:a16="http://schemas.microsoft.com/office/drawing/2014/main" id="{3E8EC516-BF82-154D-A630-2AED0EB27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0564661"/>
                  </p:ext>
                </p:extLst>
              </p:nvPr>
            </p:nvGraphicFramePr>
            <p:xfrm>
              <a:off x="29465636" y="13026205"/>
              <a:ext cx="6261354" cy="3458973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2599946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444772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187484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029152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494139"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</a:rPr>
                            <a:t>Confusion</a:t>
                          </a:r>
                          <a:endParaRPr lang="en-US" sz="22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Our 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12.0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2.2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4.6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 err="1">
                              <a:latin typeface="+mn-lt"/>
                              <a:cs typeface="Arial" panose="020B0604020202020204" pitchFamily="34" charset="0"/>
                            </a:rPr>
                            <a:t>Castaldo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 [4]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13.7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Shum [5]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14.5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 err="1">
                              <a:latin typeface="+mn-lt"/>
                              <a:cs typeface="Arial" panose="020B0604020202020204" pitchFamily="34" charset="0"/>
                            </a:rPr>
                            <a:t>Senoussaoui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 [6]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Sell [7] (</a:t>
                          </a:r>
                          <a:r>
                            <a:rPr lang="en-US" sz="2200" dirty="0">
                              <a:solidFill>
                                <a:srgbClr val="0432FF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13.7 (</m:t>
                                </m:r>
                                <m:r>
                                  <a:rPr lang="en-US" sz="22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11.5</m:t>
                                </m:r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Romero [8] (</a:t>
                          </a:r>
                          <a:r>
                            <a:rPr lang="en-US" sz="2200" dirty="0">
                              <a:solidFill>
                                <a:srgbClr val="0432FF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12.8 (</m:t>
                                </m:r>
                                <m:r>
                                  <a:rPr lang="en-US" sz="22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9.9</m:t>
                                </m:r>
                                <m:r>
                                  <a:rPr lang="en-US" sz="220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6" name="Table 195">
                <a:extLst>
                  <a:ext uri="{FF2B5EF4-FFF2-40B4-BE49-F238E27FC236}">
                    <a16:creationId xmlns:a16="http://schemas.microsoft.com/office/drawing/2014/main" id="{3E8EC516-BF82-154D-A630-2AED0EB27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0564661"/>
                  </p:ext>
                </p:extLst>
              </p:nvPr>
            </p:nvGraphicFramePr>
            <p:xfrm>
              <a:off x="29465636" y="13026205"/>
              <a:ext cx="6261354" cy="3458973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2599946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444772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187484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029152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494139"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</a:rPr>
                            <a:t>Confusion</a:t>
                          </a:r>
                          <a:endParaRPr lang="en-US" sz="22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Our 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81579" t="-105128" r="-154386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41489" t="-105128" r="-87234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512346" t="-105128" r="-1235" b="-5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 err="1">
                              <a:latin typeface="+mn-lt"/>
                              <a:cs typeface="Arial" panose="020B0604020202020204" pitchFamily="34" charset="0"/>
                            </a:rPr>
                            <a:t>Castaldo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 [4]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81579" t="-205128" r="-154386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41489" t="-205128" r="-87234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512346" t="-205128" r="-1235" b="-4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Shum [5]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81579" t="-297500" r="-154386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41489" t="-297500" r="-87234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512346" t="-297500" r="-1235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 err="1">
                              <a:latin typeface="+mn-lt"/>
                              <a:cs typeface="Arial" panose="020B0604020202020204" pitchFamily="34" charset="0"/>
                            </a:rPr>
                            <a:t>Senoussaoui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 [6]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81579" t="-407692" r="-154386" b="-2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41489" t="-407692" r="-87234" b="-2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512346" t="-407692" r="-1235" b="-2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Sell [7] (</a:t>
                          </a:r>
                          <a:r>
                            <a:rPr lang="en-US" sz="2200" dirty="0">
                              <a:solidFill>
                                <a:srgbClr val="0432FF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81579" t="-507692" r="-154386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41489" t="-507692" r="-87234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512346" t="-507692" r="-1235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494139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Romero [8] (</a:t>
                          </a:r>
                          <a:r>
                            <a:rPr lang="en-US" sz="2200" dirty="0">
                              <a:solidFill>
                                <a:srgbClr val="0432FF"/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181579" t="-607692" r="-154386" b="-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341489" t="-607692" r="-87234" b="-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1"/>
                          <a:stretch>
                            <a:fillRect l="-512346" t="-607692" r="-1235" b="-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7" name="Table 196">
                <a:extLst>
                  <a:ext uri="{FF2B5EF4-FFF2-40B4-BE49-F238E27FC236}">
                    <a16:creationId xmlns:a16="http://schemas.microsoft.com/office/drawing/2014/main" id="{B6CD11FD-8AF6-C445-A912-69884141B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091597"/>
                  </p:ext>
                </p:extLst>
              </p:nvPr>
            </p:nvGraphicFramePr>
            <p:xfrm>
              <a:off x="35888555" y="13026206"/>
              <a:ext cx="7568806" cy="128016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142849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746459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435446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244052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279998"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</a:rPr>
                            <a:t>Confusion</a:t>
                          </a:r>
                          <a:endParaRPr lang="en-US" sz="22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279998">
                    <a:tc>
                      <a:txBody>
                        <a:bodyPr/>
                        <a:lstStyle/>
                        <a:p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Our 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2.51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4.06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279998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 err="1">
                              <a:latin typeface="+mn-lt"/>
                              <a:cs typeface="Arial" panose="020B0604020202020204" pitchFamily="34" charset="0"/>
                            </a:rPr>
                            <a:t>Zajíc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 [9]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7.84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7" name="Table 196">
                <a:extLst>
                  <a:ext uri="{FF2B5EF4-FFF2-40B4-BE49-F238E27FC236}">
                    <a16:creationId xmlns:a16="http://schemas.microsoft.com/office/drawing/2014/main" id="{B6CD11FD-8AF6-C445-A912-69884141B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6091597"/>
                  </p:ext>
                </p:extLst>
              </p:nvPr>
            </p:nvGraphicFramePr>
            <p:xfrm>
              <a:off x="35888555" y="13026206"/>
              <a:ext cx="7568806" cy="1280160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3142849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746459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435446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244052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</a:rPr>
                            <a:t>Confusion</a:t>
                          </a:r>
                          <a:endParaRPr lang="en-US" sz="22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2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Our 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80435" t="-108824" r="-154348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342478" t="-108824" r="-88496" b="-1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510204" t="-108824" r="-2041" b="-12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 err="1">
                              <a:latin typeface="+mn-lt"/>
                              <a:cs typeface="Arial" panose="020B0604020202020204" pitchFamily="34" charset="0"/>
                            </a:rPr>
                            <a:t>Zajíc</a:t>
                          </a:r>
                          <a:r>
                            <a:rPr lang="en-US" sz="2200" dirty="0">
                              <a:latin typeface="+mn-lt"/>
                              <a:cs typeface="Arial" panose="020B0604020202020204" pitchFamily="34" charset="0"/>
                            </a:rPr>
                            <a:t> [9]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80435" t="-208824" r="-154348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342478" t="-208824" r="-88496" b="-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510204" t="-208824" r="-2041" b="-2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9" name="TextBox 198">
            <a:extLst>
              <a:ext uri="{FF2B5EF4-FFF2-40B4-BE49-F238E27FC236}">
                <a16:creationId xmlns:a16="http://schemas.microsoft.com/office/drawing/2014/main" id="{0BF8EC57-B6FF-DB42-8C0D-D1C655A9A7D8}"/>
              </a:ext>
            </a:extLst>
          </p:cNvPr>
          <p:cNvSpPr txBox="1"/>
          <p:nvPr/>
        </p:nvSpPr>
        <p:spPr>
          <a:xfrm flipH="1">
            <a:off x="35888555" y="14463224"/>
            <a:ext cx="7632738" cy="19332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algn="l"/>
            <a:r>
              <a:rPr lang="en-US" sz="2400" dirty="0"/>
              <a:t>Table (Left). DER (%) on NIST SRE 2000 CALLHOME. </a:t>
            </a:r>
            <a:r>
              <a:rPr lang="en-US" sz="2400" dirty="0">
                <a:solidFill>
                  <a:srgbClr val="0432FF"/>
                </a:solidFill>
              </a:rPr>
              <a:t>VB</a:t>
            </a:r>
            <a:r>
              <a:rPr lang="en-US" sz="2400" dirty="0"/>
              <a:t> for </a:t>
            </a:r>
            <a:r>
              <a:rPr lang="en-US" sz="2400" dirty="0" err="1">
                <a:solidFill>
                  <a:srgbClr val="0432FF"/>
                </a:solidFill>
              </a:rPr>
              <a:t>Variational</a:t>
            </a:r>
            <a:r>
              <a:rPr lang="en-US" sz="2400" dirty="0">
                <a:solidFill>
                  <a:srgbClr val="0432FF"/>
                </a:solidFill>
              </a:rPr>
              <a:t> Bayesian </a:t>
            </a:r>
            <a:r>
              <a:rPr lang="en-US" sz="2400" dirty="0" err="1">
                <a:solidFill>
                  <a:srgbClr val="0432FF"/>
                </a:solidFill>
              </a:rPr>
              <a:t>resegmentation</a:t>
            </a:r>
            <a:r>
              <a:rPr lang="en-US" sz="2400" dirty="0"/>
              <a:t>.</a:t>
            </a:r>
          </a:p>
          <a:p>
            <a:pPr algn="l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Table (Up). </a:t>
            </a:r>
            <a:r>
              <a:rPr lang="en-US" sz="2400" dirty="0"/>
              <a:t>DER (%) on CALLHOME American English 2-speaker subset (CH-109).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74D1BE7D-F86D-154B-AA09-51AC67C55DBF}"/>
              </a:ext>
            </a:extLst>
          </p:cNvPr>
          <p:cNvSpPr/>
          <p:nvPr/>
        </p:nvSpPr>
        <p:spPr>
          <a:xfrm>
            <a:off x="8435199" y="18019286"/>
            <a:ext cx="1711258" cy="839276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3" name="Curved Down Arrow 172">
            <a:extLst>
              <a:ext uri="{FF2B5EF4-FFF2-40B4-BE49-F238E27FC236}">
                <a16:creationId xmlns:a16="http://schemas.microsoft.com/office/drawing/2014/main" id="{AAAD18A1-3BFE-1246-9E69-3F5765173C64}"/>
              </a:ext>
            </a:extLst>
          </p:cNvPr>
          <p:cNvSpPr/>
          <p:nvPr/>
        </p:nvSpPr>
        <p:spPr>
          <a:xfrm>
            <a:off x="10965493" y="18019286"/>
            <a:ext cx="1711258" cy="839276"/>
          </a:xfrm>
          <a:prstGeom prst="curvedDownArrow">
            <a:avLst/>
          </a:prstGeom>
          <a:solidFill>
            <a:schemeClr val="accent1">
              <a:lumMod val="60000"/>
              <a:lumOff val="4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C82891-9DF9-3C42-95A4-EA5A0057B7CC}"/>
              </a:ext>
            </a:extLst>
          </p:cNvPr>
          <p:cNvSpPr txBox="1"/>
          <p:nvPr/>
        </p:nvSpPr>
        <p:spPr>
          <a:xfrm>
            <a:off x="7414590" y="17294477"/>
            <a:ext cx="2840920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Extract batch of audio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embeddings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A603487-2AD0-D141-B1D0-35BCD7CD04D4}"/>
              </a:ext>
            </a:extLst>
          </p:cNvPr>
          <p:cNvSpPr txBox="1"/>
          <p:nvPr/>
        </p:nvSpPr>
        <p:spPr>
          <a:xfrm>
            <a:off x="10886796" y="17294477"/>
            <a:ext cx="2311786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Compute similarity matrix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946</Words>
  <Application>Microsoft Macintosh PowerPoint</Application>
  <PresentationFormat>Custom</PresentationFormat>
  <Paragraphs>172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Ubuntu Mono</vt:lpstr>
      <vt:lpstr>Arial</vt:lpstr>
      <vt:lpstr>Calibri</vt:lpstr>
      <vt:lpstr>Cambria Math</vt:lpstr>
      <vt:lpstr>Century Gothic</vt:lpstr>
      <vt:lpstr>Courier</vt:lpstr>
      <vt:lpstr>Georgia</vt:lpstr>
      <vt:lpstr>Helvetica</vt:lpstr>
      <vt:lpstr>Helvetica Light</vt:lpstr>
      <vt:lpstr>Helvetica Neue</vt:lpstr>
      <vt:lpstr>Roboto</vt:lpstr>
      <vt:lpstr>White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Quan Wang</cp:lastModifiedBy>
  <cp:revision>148</cp:revision>
  <dcterms:modified xsi:type="dcterms:W3CDTF">2018-04-07T17:58:34Z</dcterms:modified>
</cp:coreProperties>
</file>